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0" roundtripDataSignature="AMtx7mh+5huVfF5gZzaBqlpTkwhcjsf1p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customschemas.google.com/relationships/presentationmetadata" Target="meta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(SUSH adjusted title)</a:t>
            </a:r>
            <a:endParaRPr/>
          </a:p>
        </p:txBody>
      </p:sp>
      <p:sp>
        <p:nvSpPr>
          <p:cNvPr id="87" name="Google Shape;87;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 name="Google Shape;93;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You will be divided into 4 groups. Each person in your group will get to be the “interrupter” during at least one of the scenarios.  When it is not your turn, you will be watching from the other side of the window.  Due to space concerns, some of the sessions today will occur outside of the sim center– for these you will serve as an “invisible” observer from a different corner of the room– the SP and the resident participating in the sim will pretend you are not there (you are not part of the sim).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There will be a debrief after each simulation.  Everyone will participate in the debrief, sharing observations as the learner, observer, SP, and/or facilitator.</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Rooms will be 1A in the CSP, this room (MPR), G5/170, and G5/114. Claudia will help guide people to the right rooms, especially in the G5 module, and there will be signs on the doors</a:t>
            </a:r>
            <a:endParaRPr/>
          </a:p>
        </p:txBody>
      </p:sp>
      <p:sp>
        <p:nvSpPr>
          <p:cNvPr id="94" name="Google Shape;94;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 name="Google Shape;104;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Everyone here today has already engaged in some microaggression training, so we will not be repeating basic microaggression training today.  This slide is offered simply as a reminder and frame to ensure we are all working from a similar definition.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Does anyone have anything they would like to add to this definition?</a:t>
            </a:r>
            <a:endParaRPr/>
          </a:p>
          <a:p>
            <a:pPr indent="0" lvl="0" marL="0" rtl="0" algn="l">
              <a:spcBef>
                <a:spcPts val="0"/>
              </a:spcBef>
              <a:spcAft>
                <a:spcPts val="0"/>
              </a:spcAft>
              <a:buNone/>
            </a:pPr>
            <a:r>
              <a:t/>
            </a:r>
            <a:endParaRPr/>
          </a:p>
        </p:txBody>
      </p:sp>
      <p:sp>
        <p:nvSpPr>
          <p:cNvPr id="105" name="Google Shape;105;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a:t>These are the overarching goals for today’s work.  These goals and scenarios were developed based on focus group feedback from residents and faculty</a:t>
            </a:r>
            <a:endParaRPr/>
          </a:p>
          <a:p>
            <a:pPr indent="0" lvl="0" marL="0" rtl="0" algn="l">
              <a:spcBef>
                <a:spcPts val="0"/>
              </a:spcBef>
              <a:spcAft>
                <a:spcPts val="0"/>
              </a:spcAft>
              <a:buNone/>
            </a:pPr>
            <a:r>
              <a:rPr lang="en-US"/>
              <a:t>We have tried to focus on common themes, and addressing challenges that came up repeatedly during the focus groups</a:t>
            </a:r>
            <a:endParaRPr/>
          </a:p>
          <a:p>
            <a:pPr indent="0" lvl="0" marL="0" rtl="0" algn="l">
              <a:spcBef>
                <a:spcPts val="0"/>
              </a:spcBef>
              <a:spcAft>
                <a:spcPts val="0"/>
              </a:spcAft>
              <a:buNone/>
            </a:pPr>
            <a:r>
              <a:rPr lang="en-US"/>
              <a:t>Each encounter has its own objectives</a:t>
            </a:r>
            <a:endParaRPr/>
          </a:p>
        </p:txBody>
      </p:sp>
      <p:sp>
        <p:nvSpPr>
          <p:cNvPr id="130" name="Google Shape;130;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 name="Google Shape;136;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Here is a reminder of the community agreements you and your colleagues have come up with.  Take a moment to review.</a:t>
            </a:r>
            <a:endParaRPr/>
          </a:p>
          <a:p>
            <a:pPr indent="0" lvl="0" marL="0" rtl="0" algn="l">
              <a:spcBef>
                <a:spcPts val="0"/>
              </a:spcBef>
              <a:spcAft>
                <a:spcPts val="0"/>
              </a:spcAft>
              <a:buNone/>
            </a:pPr>
            <a:r>
              <a:rPr lang="en-US"/>
              <a:t>(</a:t>
            </a:r>
            <a:r>
              <a:rPr i="1" lang="en-US"/>
              <a:t>ask for any Q’s, concerns, additions, etc.)</a:t>
            </a:r>
            <a:endParaRPr/>
          </a:p>
        </p:txBody>
      </p:sp>
      <p:sp>
        <p:nvSpPr>
          <p:cNvPr id="137" name="Google Shape;137;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4" name="Google Shape;144;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Reminder of our considerations if you are going to opt out.  This includes when you choose to take a bathroom or other personal break.</a:t>
            </a:r>
            <a:endParaRPr/>
          </a:p>
        </p:txBody>
      </p:sp>
      <p:sp>
        <p:nvSpPr>
          <p:cNvPr id="145" name="Google Shape;145;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 name="Google Shape;155;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Today, we expect there to be some challenges– during the simulations, during the debrief, or both.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Embrace the challenge.  Be the deer.  Get outside of your comfort zone– this is a safe space! (OK, that little deer might not be that safe!  But you are safe here!). Bring your growth mindset.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(Click) we’re going to imagine the relationship between these two ends like this.  Taking the risk pays off.</a:t>
            </a:r>
            <a:endParaRPr/>
          </a:p>
        </p:txBody>
      </p:sp>
      <p:sp>
        <p:nvSpPr>
          <p:cNvPr id="156" name="Google Shape;156;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 name="Google Shape;16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0" name="Google Shape;170;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One of our objectives is to build skill identifying microaggressions. If you miss it– there is important learning there too!</a:t>
            </a:r>
            <a:endParaRPr/>
          </a:p>
          <a:p>
            <a:pPr indent="0" lvl="0" marL="0" rtl="0" algn="l">
              <a:spcBef>
                <a:spcPts val="0"/>
              </a:spcBef>
              <a:spcAft>
                <a:spcPts val="0"/>
              </a:spcAft>
              <a:buNone/>
            </a:pPr>
            <a:r>
              <a:t/>
            </a:r>
            <a:endParaRPr/>
          </a:p>
          <a:p>
            <a:pPr indent="0" lvl="0" marL="0" marR="0" rtl="0" algn="l">
              <a:lnSpc>
                <a:spcPct val="100000"/>
              </a:lnSpc>
              <a:spcBef>
                <a:spcPts val="0"/>
              </a:spcBef>
              <a:spcAft>
                <a:spcPts val="0"/>
              </a:spcAft>
              <a:buClr>
                <a:schemeClr val="dk1"/>
              </a:buClr>
              <a:buSzPts val="1200"/>
              <a:buFont typeface="Calibri"/>
              <a:buNone/>
            </a:pPr>
            <a:r>
              <a:rPr lang="en-US"/>
              <a:t>Note that these are all grounded in real scenarios that have happened to our residents and faculty, gleaned from focus groups</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We are not trying to trick you!  Microaggression may not occur right away, or even possibly until you feel there’s been a conclusion. </a:t>
            </a:r>
            <a:endParaRPr/>
          </a:p>
          <a:p>
            <a:pPr indent="0" lvl="0" marL="0" marR="0" rtl="0" algn="l">
              <a:lnSpc>
                <a:spcPct val="100000"/>
              </a:lnSpc>
              <a:spcBef>
                <a:spcPts val="0"/>
              </a:spcBef>
              <a:spcAft>
                <a:spcPts val="0"/>
              </a:spcAft>
              <a:buClr>
                <a:schemeClr val="dk1"/>
              </a:buClr>
              <a:buSzPts val="1200"/>
              <a:buFont typeface="Calibri"/>
              <a:buNone/>
            </a:pPr>
            <a:r>
              <a:rPr lang="en-US"/>
              <a:t>If you’ve reached a natural conclusion, end the encounter as you would in a natural clinical environment, even if you do not feel you have “found” the microaggression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Some of these scenarios are designed to have a predetermined outcome regardless of how you as the participant respond to a microaggression.  Just like real life, not all conversations will have a conclusion that feels satisfying or provides closure.</a:t>
            </a:r>
            <a:endParaRPr/>
          </a:p>
        </p:txBody>
      </p:sp>
      <p:sp>
        <p:nvSpPr>
          <p:cNvPr id="171" name="Google Shape;171;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 name="Google Shape;180;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1" name="Google Shape;181;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7" name="Google Shape;187;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 name="Google Shape;193;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One of our objectives is to build skill identifying microaggressions. If you miss it– there is important learning there too!</a:t>
            </a:r>
            <a:endParaRPr/>
          </a:p>
        </p:txBody>
      </p:sp>
      <p:sp>
        <p:nvSpPr>
          <p:cNvPr id="194" name="Google Shape;194;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4" name="Google Shape;204;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One of our objectives is to build skill identifying microaggressions. If you miss it– there is important learning there too!</a:t>
            </a:r>
            <a:endParaRPr/>
          </a:p>
        </p:txBody>
      </p:sp>
      <p:sp>
        <p:nvSpPr>
          <p:cNvPr id="205" name="Google Shape;205;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5" name="Google Shape;215;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(SUSH'S NOTES: Not sure we need facilitator role here, could replace with more about active observation (Observing resident should actively imagine how they might approach the scenario being observed, and be ready to provide feedback to the participating resident))</a:t>
            </a:r>
            <a:endParaRPr/>
          </a:p>
        </p:txBody>
      </p:sp>
      <p:sp>
        <p:nvSpPr>
          <p:cNvPr id="216" name="Google Shape;216;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 name="Google Shape;227;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7" name="Shape 27"/>
        <p:cNvGrpSpPr/>
        <p:nvPr/>
      </p:nvGrpSpPr>
      <p:grpSpPr>
        <a:xfrm>
          <a:off x="0" y="0"/>
          <a:ext cx="0" cy="0"/>
          <a:chOff x="0" y="0"/>
          <a:chExt cx="0" cy="0"/>
        </a:xfrm>
      </p:grpSpPr>
      <p:sp>
        <p:nvSpPr>
          <p:cNvPr id="28" name="Google Shape;28;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1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1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4" name="Shape 34"/>
        <p:cNvGrpSpPr/>
        <p:nvPr/>
      </p:nvGrpSpPr>
      <p:grpSpPr>
        <a:xfrm>
          <a:off x="0" y="0"/>
          <a:ext cx="0" cy="0"/>
          <a:chOff x="0" y="0"/>
          <a:chExt cx="0" cy="0"/>
        </a:xfrm>
      </p:grpSpPr>
      <p:sp>
        <p:nvSpPr>
          <p:cNvPr id="35" name="Google Shape;35;p2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2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7" name="Google Shape;37;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2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2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2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2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2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2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2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2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25"/>
          <p:cNvSpPr/>
          <p:nvPr>
            <p:ph idx="2" type="pic"/>
          </p:nvPr>
        </p:nvSpPr>
        <p:spPr>
          <a:xfrm>
            <a:off x="5183188" y="987425"/>
            <a:ext cx="6172200" cy="4873625"/>
          </a:xfrm>
          <a:prstGeom prst="rect">
            <a:avLst/>
          </a:prstGeom>
          <a:noFill/>
          <a:ln>
            <a:noFill/>
          </a:ln>
        </p:spPr>
      </p:sp>
      <p:sp>
        <p:nvSpPr>
          <p:cNvPr id="68" name="Google Shape;68;p25"/>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26"/>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7"/>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27"/>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5.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17.png"/><Relationship Id="rId6"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7.png"/><Relationship Id="rId4" Type="http://schemas.openxmlformats.org/officeDocument/2006/relationships/image" Target="../media/image8.png"/><Relationship Id="rId5"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2.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lang="en-US"/>
              <a:t>Simulation Training to Interrupt Microaggressions</a:t>
            </a:r>
            <a:endParaRPr/>
          </a:p>
        </p:txBody>
      </p:sp>
      <p:sp>
        <p:nvSpPr>
          <p:cNvPr id="90" name="Google Shape;90;p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t/>
            </a:r>
            <a:endParaRPr/>
          </a:p>
          <a:p>
            <a:pPr indent="0" lvl="0" marL="0" rtl="0" algn="ctr">
              <a:lnSpc>
                <a:spcPct val="90000"/>
              </a:lnSpc>
              <a:spcBef>
                <a:spcPts val="1000"/>
              </a:spcBef>
              <a:spcAft>
                <a:spcPts val="0"/>
              </a:spcAft>
              <a:buClr>
                <a:schemeClr val="dk1"/>
              </a:buClr>
              <a:buSzPts val="2400"/>
              <a:buNone/>
            </a:pPr>
            <a:r>
              <a:rPr lang="en-US"/>
              <a:t>Pre-Brief</a:t>
            </a:r>
            <a:endParaRPr/>
          </a:p>
          <a:p>
            <a:pPr indent="0" lvl="0" marL="0" rtl="0" algn="ctr">
              <a:lnSpc>
                <a:spcPct val="90000"/>
              </a:lnSpc>
              <a:spcBef>
                <a:spcPts val="1000"/>
              </a:spcBef>
              <a:spcAft>
                <a:spcPts val="0"/>
              </a:spcAft>
              <a:buClr>
                <a:schemeClr val="dk1"/>
              </a:buClr>
              <a:buSzPts val="2400"/>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Schedule</a:t>
            </a:r>
            <a:endParaRPr/>
          </a:p>
        </p:txBody>
      </p:sp>
      <p:sp>
        <p:nvSpPr>
          <p:cNvPr id="97" name="Google Shape;97;p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1:00-1:15	Arrival and Pre-Brief </a:t>
            </a:r>
            <a:endParaRPr/>
          </a:p>
          <a:p>
            <a:pPr indent="-228600" lvl="0" marL="228600" rtl="0" algn="l">
              <a:lnSpc>
                <a:spcPct val="90000"/>
              </a:lnSpc>
              <a:spcBef>
                <a:spcPts val="1000"/>
              </a:spcBef>
              <a:spcAft>
                <a:spcPts val="0"/>
              </a:spcAft>
              <a:buClr>
                <a:schemeClr val="dk1"/>
              </a:buClr>
              <a:buSzPts val="2800"/>
              <a:buChar char="•"/>
            </a:pPr>
            <a:r>
              <a:rPr lang="en-US"/>
              <a:t>1:15-1:25	Independent Review of Microaggressions </a:t>
            </a:r>
            <a:br>
              <a:rPr lang="en-US"/>
            </a:br>
            <a:r>
              <a:rPr lang="en-US"/>
              <a:t>		Handout focusing on p 5-6</a:t>
            </a:r>
            <a:endParaRPr/>
          </a:p>
          <a:p>
            <a:pPr indent="-228600" lvl="0" marL="228600" rtl="0" algn="l">
              <a:lnSpc>
                <a:spcPct val="90000"/>
              </a:lnSpc>
              <a:spcBef>
                <a:spcPts val="1000"/>
              </a:spcBef>
              <a:spcAft>
                <a:spcPts val="0"/>
              </a:spcAft>
              <a:buClr>
                <a:schemeClr val="dk1"/>
              </a:buClr>
              <a:buSzPts val="2800"/>
              <a:buChar char="•"/>
            </a:pPr>
            <a:r>
              <a:rPr lang="en-US"/>
              <a:t>1:30-2:00 	Simulation Round 1 + Debrief</a:t>
            </a:r>
            <a:endParaRPr/>
          </a:p>
          <a:p>
            <a:pPr indent="-228600" lvl="0" marL="228600" rtl="0" algn="l">
              <a:lnSpc>
                <a:spcPct val="90000"/>
              </a:lnSpc>
              <a:spcBef>
                <a:spcPts val="1000"/>
              </a:spcBef>
              <a:spcAft>
                <a:spcPts val="0"/>
              </a:spcAft>
              <a:buClr>
                <a:schemeClr val="dk1"/>
              </a:buClr>
              <a:buSzPts val="2800"/>
              <a:buChar char="•"/>
            </a:pPr>
            <a:r>
              <a:rPr lang="en-US"/>
              <a:t>2:05-2:35 	Simulation Round 2 + Debrief</a:t>
            </a:r>
            <a:endParaRPr/>
          </a:p>
          <a:p>
            <a:pPr indent="-228600" lvl="0" marL="228600" rtl="0" algn="l">
              <a:lnSpc>
                <a:spcPct val="90000"/>
              </a:lnSpc>
              <a:spcBef>
                <a:spcPts val="1000"/>
              </a:spcBef>
              <a:spcAft>
                <a:spcPts val="0"/>
              </a:spcAft>
              <a:buClr>
                <a:schemeClr val="dk1"/>
              </a:buClr>
              <a:buSzPts val="2800"/>
              <a:buChar char="•"/>
            </a:pPr>
            <a:r>
              <a:rPr lang="en-US"/>
              <a:t>2:40-3:10 	Simulation Round 3 + Debrief</a:t>
            </a:r>
            <a:endParaRPr/>
          </a:p>
          <a:p>
            <a:pPr indent="-228600" lvl="0" marL="228600" rtl="0" algn="l">
              <a:lnSpc>
                <a:spcPct val="90000"/>
              </a:lnSpc>
              <a:spcBef>
                <a:spcPts val="1000"/>
              </a:spcBef>
              <a:spcAft>
                <a:spcPts val="0"/>
              </a:spcAft>
              <a:buClr>
                <a:schemeClr val="dk1"/>
              </a:buClr>
              <a:buSzPts val="2800"/>
              <a:buChar char="•"/>
            </a:pPr>
            <a:r>
              <a:rPr lang="en-US"/>
              <a:t>3:15-3:45 	Simulation Round 4 + Debrief</a:t>
            </a:r>
            <a:endParaRPr/>
          </a:p>
          <a:p>
            <a:pPr indent="-228600" lvl="0" marL="228600" rtl="0" algn="l">
              <a:lnSpc>
                <a:spcPct val="90000"/>
              </a:lnSpc>
              <a:spcBef>
                <a:spcPts val="1000"/>
              </a:spcBef>
              <a:spcAft>
                <a:spcPts val="0"/>
              </a:spcAft>
              <a:buClr>
                <a:schemeClr val="dk1"/>
              </a:buClr>
              <a:buSzPts val="2800"/>
              <a:buChar char="•"/>
            </a:pPr>
            <a:r>
              <a:rPr lang="en-US"/>
              <a:t>3:45-4:00 	Final Reflections &amp; Evaluation</a:t>
            </a:r>
            <a:br>
              <a:rPr lang="en-US"/>
            </a:br>
            <a:r>
              <a:rPr lang="en-US"/>
              <a:t>		Completion</a:t>
            </a:r>
            <a:endParaRPr/>
          </a:p>
        </p:txBody>
      </p:sp>
      <p:sp>
        <p:nvSpPr>
          <p:cNvPr id="98" name="Google Shape;98;p2"/>
          <p:cNvSpPr/>
          <p:nvPr/>
        </p:nvSpPr>
        <p:spPr>
          <a:xfrm rot="250667">
            <a:off x="6954824" y="257786"/>
            <a:ext cx="3246865" cy="1944297"/>
          </a:xfrm>
          <a:prstGeom prst="wedgeEllipseCallout">
            <a:avLst>
              <a:gd fmla="val 37300" name="adj1"/>
              <a:gd fmla="val 67130" name="adj2"/>
            </a:avLst>
          </a:prstGeom>
          <a:solidFill>
            <a:schemeClr val="accen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9" name="Google Shape;99;p2"/>
          <p:cNvSpPr txBox="1"/>
          <p:nvPr/>
        </p:nvSpPr>
        <p:spPr>
          <a:xfrm>
            <a:off x="7099790" y="766832"/>
            <a:ext cx="2956932"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2000" u="none" cap="none" strike="noStrike">
                <a:solidFill>
                  <a:schemeClr val="lt1"/>
                </a:solidFill>
                <a:latin typeface="Calibri"/>
                <a:ea typeface="Calibri"/>
                <a:cs typeface="Calibri"/>
                <a:sym typeface="Calibri"/>
              </a:rPr>
              <a:t>Please self-regulate your need </a:t>
            </a:r>
            <a:r>
              <a:rPr b="1" i="0" lang="en-US" sz="2000" u="none" cap="none" strike="noStrike">
                <a:solidFill>
                  <a:schemeClr val="lt1"/>
                </a:solidFill>
                <a:latin typeface="Calibri"/>
                <a:ea typeface="Calibri"/>
                <a:cs typeface="Calibri"/>
                <a:sym typeface="Calibri"/>
              </a:rPr>
              <a:t>for b</a:t>
            </a:r>
            <a:r>
              <a:rPr b="0" i="0" lang="en-US" sz="2000" u="none" cap="none" strike="noStrike">
                <a:solidFill>
                  <a:schemeClr val="lt1"/>
                </a:solidFill>
                <a:latin typeface="Calibri"/>
                <a:ea typeface="Calibri"/>
                <a:cs typeface="Calibri"/>
                <a:sym typeface="Calibri"/>
              </a:rPr>
              <a:t>reaks outside of designated times</a:t>
            </a:r>
            <a:endParaRPr/>
          </a:p>
        </p:txBody>
      </p:sp>
      <p:sp>
        <p:nvSpPr>
          <p:cNvPr id="100" name="Google Shape;100;p2"/>
          <p:cNvSpPr/>
          <p:nvPr/>
        </p:nvSpPr>
        <p:spPr>
          <a:xfrm rot="289923">
            <a:off x="7683456" y="3499872"/>
            <a:ext cx="4312914" cy="2724119"/>
          </a:xfrm>
          <a:prstGeom prst="wedgeEllipseCallout">
            <a:avLst>
              <a:gd fmla="val -54245" name="adj1"/>
              <a:gd fmla="val 59613" name="adj2"/>
            </a:avLst>
          </a:prstGeom>
          <a:solidFill>
            <a:schemeClr val="accent6"/>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1" name="Google Shape;101;p2"/>
          <p:cNvSpPr txBox="1"/>
          <p:nvPr/>
        </p:nvSpPr>
        <p:spPr>
          <a:xfrm>
            <a:off x="8078991" y="3844399"/>
            <a:ext cx="3427456" cy="224676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2000" u="none" cap="none" strike="noStrike">
                <a:solidFill>
                  <a:schemeClr val="lt1"/>
                </a:solidFill>
                <a:latin typeface="Calibri"/>
                <a:ea typeface="Calibri"/>
                <a:cs typeface="Calibri"/>
                <a:sym typeface="Calibri"/>
              </a:rPr>
              <a:t>Members of our project team will observe portions of today’s pilot to advise us on </a:t>
            </a:r>
            <a:r>
              <a:rPr b="0" i="0" lang="en-US" sz="2000" u="sng" cap="none" strike="noStrike">
                <a:solidFill>
                  <a:schemeClr val="lt1"/>
                </a:solidFill>
                <a:latin typeface="Calibri"/>
                <a:ea typeface="Calibri"/>
                <a:cs typeface="Calibri"/>
                <a:sym typeface="Calibri"/>
              </a:rPr>
              <a:t>process</a:t>
            </a:r>
            <a:r>
              <a:rPr b="0" i="0" lang="en-US" sz="2000" u="none" cap="none" strike="noStrike">
                <a:solidFill>
                  <a:schemeClr val="lt1"/>
                </a:solidFill>
                <a:latin typeface="Calibri"/>
                <a:ea typeface="Calibri"/>
                <a:cs typeface="Calibri"/>
                <a:sym typeface="Calibri"/>
              </a:rPr>
              <a:t> and </a:t>
            </a:r>
            <a:r>
              <a:rPr b="0" i="0" lang="en-US" sz="2000" u="sng" cap="none" strike="noStrike">
                <a:solidFill>
                  <a:schemeClr val="lt1"/>
                </a:solidFill>
                <a:latin typeface="Calibri"/>
                <a:ea typeface="Calibri"/>
                <a:cs typeface="Calibri"/>
                <a:sym typeface="Calibri"/>
              </a:rPr>
              <a:t>curriculum</a:t>
            </a:r>
            <a:r>
              <a:rPr b="0" i="0" lang="en-US" sz="2000" u="none" cap="none" strike="noStrike">
                <a:solidFill>
                  <a:schemeClr val="lt1"/>
                </a:solidFill>
                <a:latin typeface="Calibri"/>
                <a:ea typeface="Calibri"/>
                <a:cs typeface="Calibri"/>
                <a:sym typeface="Calibri"/>
              </a:rPr>
              <a:t>, and to provide feedback to our debriefers. We are </a:t>
            </a:r>
            <a:r>
              <a:rPr b="1" i="0" lang="en-US" sz="2000" u="none" cap="none" strike="noStrike">
                <a:solidFill>
                  <a:schemeClr val="lt1"/>
                </a:solidFill>
                <a:latin typeface="Calibri"/>
                <a:ea typeface="Calibri"/>
                <a:cs typeface="Calibri"/>
                <a:sym typeface="Calibri"/>
              </a:rPr>
              <a:t>NOT</a:t>
            </a:r>
            <a:r>
              <a:rPr b="0" i="0" lang="en-US" sz="2000" u="none" cap="none" strike="noStrike">
                <a:solidFill>
                  <a:schemeClr val="lt1"/>
                </a:solidFill>
                <a:latin typeface="Calibri"/>
                <a:ea typeface="Calibri"/>
                <a:cs typeface="Calibri"/>
                <a:sym typeface="Calibri"/>
              </a:rPr>
              <a:t> evaluating your performance!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3"/>
          <p:cNvSpPr/>
          <p:nvPr/>
        </p:nvSpPr>
        <p:spPr>
          <a:xfrm rot="-273948">
            <a:off x="2465168" y="5870807"/>
            <a:ext cx="6553200" cy="573975"/>
          </a:xfrm>
          <a:prstGeom prst="ellipse">
            <a:avLst/>
          </a:prstGeom>
          <a:gradFill>
            <a:gsLst>
              <a:gs pos="0">
                <a:srgbClr val="0C0C0C">
                  <a:alpha val="20000"/>
                </a:srgbClr>
              </a:gs>
              <a:gs pos="100000">
                <a:srgbClr val="FFFFFF"/>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08" name="Google Shape;108;p3"/>
          <p:cNvSpPr txBox="1"/>
          <p:nvPr>
            <p:ph type="title"/>
          </p:nvPr>
        </p:nvSpPr>
        <p:spPr>
          <a:xfrm>
            <a:off x="281613" y="365009"/>
            <a:ext cx="10945292" cy="39052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2"/>
              </a:buClr>
              <a:buSzPts val="3000"/>
              <a:buFont typeface="Arial"/>
              <a:buNone/>
            </a:pPr>
            <a:r>
              <a:rPr b="1" lang="en-US" sz="3000">
                <a:solidFill>
                  <a:schemeClr val="accent2"/>
                </a:solidFill>
                <a:latin typeface="Arial"/>
                <a:ea typeface="Arial"/>
                <a:cs typeface="Arial"/>
                <a:sym typeface="Arial"/>
              </a:rPr>
              <a:t>Microaggressions</a:t>
            </a:r>
            <a:endParaRPr b="1" sz="3000">
              <a:solidFill>
                <a:schemeClr val="accent2"/>
              </a:solidFill>
              <a:latin typeface="Arial"/>
              <a:ea typeface="Arial"/>
              <a:cs typeface="Arial"/>
              <a:sym typeface="Arial"/>
            </a:endParaRPr>
          </a:p>
        </p:txBody>
      </p:sp>
      <p:grpSp>
        <p:nvGrpSpPr>
          <p:cNvPr id="109" name="Google Shape;109;p3"/>
          <p:cNvGrpSpPr/>
          <p:nvPr/>
        </p:nvGrpSpPr>
        <p:grpSpPr>
          <a:xfrm>
            <a:off x="5226341" y="1323592"/>
            <a:ext cx="7074856" cy="4642137"/>
            <a:chOff x="2255938" y="1270769"/>
            <a:chExt cx="7861023" cy="4642137"/>
          </a:xfrm>
        </p:grpSpPr>
        <p:grpSp>
          <p:nvGrpSpPr>
            <p:cNvPr id="110" name="Google Shape;110;p3"/>
            <p:cNvGrpSpPr/>
            <p:nvPr/>
          </p:nvGrpSpPr>
          <p:grpSpPr>
            <a:xfrm>
              <a:off x="2382938" y="1270769"/>
              <a:ext cx="7734023" cy="1066800"/>
              <a:chOff x="2382938" y="1270769"/>
              <a:chExt cx="7734023" cy="1066800"/>
            </a:xfrm>
          </p:grpSpPr>
          <p:sp>
            <p:nvSpPr>
              <p:cNvPr id="111" name="Google Shape;111;p3"/>
              <p:cNvSpPr/>
              <p:nvPr/>
            </p:nvSpPr>
            <p:spPr>
              <a:xfrm>
                <a:off x="2638028" y="1270769"/>
                <a:ext cx="7478933" cy="1066800"/>
              </a:xfrm>
              <a:prstGeom prst="rect">
                <a:avLst/>
              </a:prstGeom>
              <a:gradFill>
                <a:gsLst>
                  <a:gs pos="0">
                    <a:srgbClr val="D8D8D8"/>
                  </a:gs>
                  <a:gs pos="100000">
                    <a:srgbClr val="F2F2F2"/>
                  </a:gs>
                </a:gsLst>
                <a:lin ang="10800000" scaled="0"/>
              </a:gradFill>
              <a:ln>
                <a:noFill/>
              </a:ln>
            </p:spPr>
            <p:txBody>
              <a:bodyPr anchorCtr="0" anchor="ctr" bIns="45700" lIns="640075" spcFirstLastPara="1" rIns="612000" wrap="square" tIns="45700">
                <a:noAutofit/>
              </a:bodyPr>
              <a:lstStyle/>
              <a:p>
                <a:pPr indent="0" lvl="0" marL="0" marR="0" rtl="0" algn="l">
                  <a:spcBef>
                    <a:spcPts val="0"/>
                  </a:spcBef>
                  <a:spcAft>
                    <a:spcPts val="0"/>
                  </a:spcAft>
                  <a:buNone/>
                </a:pPr>
                <a:r>
                  <a:t/>
                </a:r>
                <a:endParaRPr sz="1600">
                  <a:solidFill>
                    <a:srgbClr val="3F3F3F"/>
                  </a:solidFill>
                  <a:latin typeface="Calibri"/>
                  <a:ea typeface="Calibri"/>
                  <a:cs typeface="Calibri"/>
                  <a:sym typeface="Calibri"/>
                </a:endParaRPr>
              </a:p>
            </p:txBody>
          </p:sp>
          <p:sp>
            <p:nvSpPr>
              <p:cNvPr id="112" name="Google Shape;112;p3"/>
              <p:cNvSpPr/>
              <p:nvPr/>
            </p:nvSpPr>
            <p:spPr>
              <a:xfrm>
                <a:off x="2382938" y="1270769"/>
                <a:ext cx="354013" cy="1066800"/>
              </a:xfrm>
              <a:custGeom>
                <a:rect b="b" l="l" r="r" t="t"/>
                <a:pathLst>
                  <a:path extrusionOk="0" h="488" w="164">
                    <a:moveTo>
                      <a:pt x="70" y="96"/>
                    </a:moveTo>
                    <a:cubicBezTo>
                      <a:pt x="67" y="98"/>
                      <a:pt x="61" y="101"/>
                      <a:pt x="52" y="104"/>
                    </a:cubicBezTo>
                    <a:cubicBezTo>
                      <a:pt x="44" y="107"/>
                      <a:pt x="37" y="109"/>
                      <a:pt x="33" y="110"/>
                    </a:cubicBezTo>
                    <a:cubicBezTo>
                      <a:pt x="15" y="116"/>
                      <a:pt x="4" y="120"/>
                      <a:pt x="0" y="123"/>
                    </a:cubicBezTo>
                    <a:cubicBezTo>
                      <a:pt x="0" y="53"/>
                      <a:pt x="0" y="53"/>
                      <a:pt x="0" y="53"/>
                    </a:cubicBezTo>
                    <a:cubicBezTo>
                      <a:pt x="13" y="48"/>
                      <a:pt x="30" y="39"/>
                      <a:pt x="49" y="29"/>
                    </a:cubicBezTo>
                    <a:cubicBezTo>
                      <a:pt x="69" y="18"/>
                      <a:pt x="83" y="8"/>
                      <a:pt x="91" y="0"/>
                    </a:cubicBezTo>
                    <a:cubicBezTo>
                      <a:pt x="164" y="0"/>
                      <a:pt x="164" y="0"/>
                      <a:pt x="164" y="0"/>
                    </a:cubicBezTo>
                    <a:cubicBezTo>
                      <a:pt x="164" y="488"/>
                      <a:pt x="164" y="488"/>
                      <a:pt x="164" y="488"/>
                    </a:cubicBezTo>
                    <a:cubicBezTo>
                      <a:pt x="70" y="488"/>
                      <a:pt x="70" y="488"/>
                      <a:pt x="70" y="488"/>
                    </a:cubicBezTo>
                    <a:lnTo>
                      <a:pt x="70" y="96"/>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 name="Google Shape;113;p3"/>
              <p:cNvSpPr txBox="1"/>
              <p:nvPr/>
            </p:nvSpPr>
            <p:spPr>
              <a:xfrm>
                <a:off x="3286100" y="1596782"/>
                <a:ext cx="6480720" cy="40011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rPr b="1" lang="en-US" sz="2000">
                    <a:solidFill>
                      <a:schemeClr val="dk1"/>
                    </a:solidFill>
                    <a:latin typeface="Calibri"/>
                    <a:ea typeface="Calibri"/>
                    <a:cs typeface="Calibri"/>
                    <a:sym typeface="Calibri"/>
                  </a:rPr>
                  <a:t>Tend to be Subtle, Unintentional, Indirect</a:t>
                </a:r>
                <a:endParaRPr b="1" sz="2000">
                  <a:solidFill>
                    <a:schemeClr val="dk1"/>
                  </a:solidFill>
                  <a:latin typeface="Calibri"/>
                  <a:ea typeface="Calibri"/>
                  <a:cs typeface="Calibri"/>
                  <a:sym typeface="Calibri"/>
                </a:endParaRPr>
              </a:p>
            </p:txBody>
          </p:sp>
        </p:grpSp>
        <p:grpSp>
          <p:nvGrpSpPr>
            <p:cNvPr id="114" name="Google Shape;114;p3"/>
            <p:cNvGrpSpPr/>
            <p:nvPr/>
          </p:nvGrpSpPr>
          <p:grpSpPr>
            <a:xfrm>
              <a:off x="2278163" y="2444027"/>
              <a:ext cx="7838798" cy="1066800"/>
              <a:chOff x="2278163" y="2444027"/>
              <a:chExt cx="7838798" cy="1066800"/>
            </a:xfrm>
          </p:grpSpPr>
          <p:sp>
            <p:nvSpPr>
              <p:cNvPr id="115" name="Google Shape;115;p3"/>
              <p:cNvSpPr/>
              <p:nvPr/>
            </p:nvSpPr>
            <p:spPr>
              <a:xfrm>
                <a:off x="2422004" y="2444027"/>
                <a:ext cx="7694957" cy="1066800"/>
              </a:xfrm>
              <a:custGeom>
                <a:rect b="b" l="l" r="r" t="t"/>
                <a:pathLst>
                  <a:path extrusionOk="0" h="1066800" w="7694957">
                    <a:moveTo>
                      <a:pt x="168356" y="0"/>
                    </a:moveTo>
                    <a:lnTo>
                      <a:pt x="7694957" y="0"/>
                    </a:lnTo>
                    <a:lnTo>
                      <a:pt x="7694957" y="1066800"/>
                    </a:lnTo>
                    <a:lnTo>
                      <a:pt x="19710" y="1066800"/>
                    </a:lnTo>
                    <a:lnTo>
                      <a:pt x="22940" y="1052739"/>
                    </a:lnTo>
                    <a:cubicBezTo>
                      <a:pt x="23764" y="1024721"/>
                      <a:pt x="16978" y="994862"/>
                      <a:pt x="18723" y="976248"/>
                    </a:cubicBezTo>
                    <a:cubicBezTo>
                      <a:pt x="19596" y="966941"/>
                      <a:pt x="16784" y="961464"/>
                      <a:pt x="12634" y="957416"/>
                    </a:cubicBezTo>
                    <a:lnTo>
                      <a:pt x="0" y="948246"/>
                    </a:lnTo>
                    <a:lnTo>
                      <a:pt x="0" y="900402"/>
                    </a:lnTo>
                    <a:lnTo>
                      <a:pt x="2436" y="894813"/>
                    </a:lnTo>
                    <a:cubicBezTo>
                      <a:pt x="38112" y="826563"/>
                      <a:pt x="175777" y="676877"/>
                      <a:pt x="232781" y="566746"/>
                    </a:cubicBezTo>
                    <a:cubicBezTo>
                      <a:pt x="289785" y="456615"/>
                      <a:pt x="352994" y="318175"/>
                      <a:pt x="344463" y="234025"/>
                    </a:cubicBezTo>
                    <a:cubicBezTo>
                      <a:pt x="335932" y="149875"/>
                      <a:pt x="218045" y="112260"/>
                      <a:pt x="181593" y="61848"/>
                    </a:cubicBezTo>
                    <a:cubicBezTo>
                      <a:pt x="172480" y="49245"/>
                      <a:pt x="169184" y="35455"/>
                      <a:pt x="168178" y="21694"/>
                    </a:cubicBezTo>
                    <a:lnTo>
                      <a:pt x="168356" y="0"/>
                    </a:lnTo>
                    <a:close/>
                  </a:path>
                </a:pathLst>
              </a:custGeom>
              <a:gradFill>
                <a:gsLst>
                  <a:gs pos="0">
                    <a:srgbClr val="D8D8D8"/>
                  </a:gs>
                  <a:gs pos="100000">
                    <a:srgbClr val="F2F2F2"/>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6" name="Google Shape;116;p3"/>
              <p:cNvSpPr/>
              <p:nvPr/>
            </p:nvSpPr>
            <p:spPr>
              <a:xfrm>
                <a:off x="2278163" y="2444027"/>
                <a:ext cx="563563" cy="1066800"/>
              </a:xfrm>
              <a:custGeom>
                <a:rect b="b" l="l" r="r" t="t"/>
                <a:pathLst>
                  <a:path extrusionOk="0" h="494" w="262">
                    <a:moveTo>
                      <a:pt x="0" y="428"/>
                    </a:moveTo>
                    <a:cubicBezTo>
                      <a:pt x="118" y="245"/>
                      <a:pt x="118" y="245"/>
                      <a:pt x="118" y="245"/>
                    </a:cubicBezTo>
                    <a:cubicBezTo>
                      <a:pt x="127" y="232"/>
                      <a:pt x="127" y="232"/>
                      <a:pt x="127" y="232"/>
                    </a:cubicBezTo>
                    <a:cubicBezTo>
                      <a:pt x="142" y="209"/>
                      <a:pt x="153" y="190"/>
                      <a:pt x="160" y="175"/>
                    </a:cubicBezTo>
                    <a:cubicBezTo>
                      <a:pt x="167" y="160"/>
                      <a:pt x="170" y="144"/>
                      <a:pt x="170" y="126"/>
                    </a:cubicBezTo>
                    <a:cubicBezTo>
                      <a:pt x="170" y="110"/>
                      <a:pt x="167" y="99"/>
                      <a:pt x="161" y="90"/>
                    </a:cubicBezTo>
                    <a:cubicBezTo>
                      <a:pt x="155" y="82"/>
                      <a:pt x="146" y="78"/>
                      <a:pt x="135" y="78"/>
                    </a:cubicBezTo>
                    <a:cubicBezTo>
                      <a:pt x="118" y="78"/>
                      <a:pt x="107" y="84"/>
                      <a:pt x="100" y="97"/>
                    </a:cubicBezTo>
                    <a:cubicBezTo>
                      <a:pt x="94" y="110"/>
                      <a:pt x="91" y="128"/>
                      <a:pt x="91" y="150"/>
                    </a:cubicBezTo>
                    <a:cubicBezTo>
                      <a:pt x="91" y="173"/>
                      <a:pt x="91" y="173"/>
                      <a:pt x="91" y="173"/>
                    </a:cubicBezTo>
                    <a:cubicBezTo>
                      <a:pt x="0" y="173"/>
                      <a:pt x="0" y="173"/>
                      <a:pt x="0" y="173"/>
                    </a:cubicBezTo>
                    <a:cubicBezTo>
                      <a:pt x="0" y="148"/>
                      <a:pt x="0" y="148"/>
                      <a:pt x="0" y="148"/>
                    </a:cubicBezTo>
                    <a:cubicBezTo>
                      <a:pt x="0" y="103"/>
                      <a:pt x="10" y="66"/>
                      <a:pt x="32" y="40"/>
                    </a:cubicBezTo>
                    <a:cubicBezTo>
                      <a:pt x="53" y="13"/>
                      <a:pt x="87" y="0"/>
                      <a:pt x="133" y="0"/>
                    </a:cubicBezTo>
                    <a:cubicBezTo>
                      <a:pt x="175" y="0"/>
                      <a:pt x="207" y="11"/>
                      <a:pt x="229" y="33"/>
                    </a:cubicBezTo>
                    <a:cubicBezTo>
                      <a:pt x="251" y="55"/>
                      <a:pt x="262" y="87"/>
                      <a:pt x="262" y="128"/>
                    </a:cubicBezTo>
                    <a:cubicBezTo>
                      <a:pt x="262" y="153"/>
                      <a:pt x="258" y="175"/>
                      <a:pt x="248" y="195"/>
                    </a:cubicBezTo>
                    <a:cubicBezTo>
                      <a:pt x="239" y="215"/>
                      <a:pt x="225" y="240"/>
                      <a:pt x="205" y="269"/>
                    </a:cubicBezTo>
                    <a:cubicBezTo>
                      <a:pt x="198" y="279"/>
                      <a:pt x="198" y="279"/>
                      <a:pt x="198" y="279"/>
                    </a:cubicBezTo>
                    <a:cubicBezTo>
                      <a:pt x="104" y="420"/>
                      <a:pt x="104" y="420"/>
                      <a:pt x="104" y="420"/>
                    </a:cubicBezTo>
                    <a:cubicBezTo>
                      <a:pt x="249" y="420"/>
                      <a:pt x="249" y="420"/>
                      <a:pt x="249" y="420"/>
                    </a:cubicBezTo>
                    <a:cubicBezTo>
                      <a:pt x="249" y="494"/>
                      <a:pt x="249" y="494"/>
                      <a:pt x="249" y="494"/>
                    </a:cubicBezTo>
                    <a:cubicBezTo>
                      <a:pt x="0" y="494"/>
                      <a:pt x="0" y="494"/>
                      <a:pt x="0" y="494"/>
                    </a:cubicBezTo>
                    <a:lnTo>
                      <a:pt x="0" y="428"/>
                    </a:lnTo>
                    <a:close/>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7" name="Google Shape;117;p3"/>
              <p:cNvSpPr txBox="1"/>
              <p:nvPr/>
            </p:nvSpPr>
            <p:spPr>
              <a:xfrm>
                <a:off x="3286100" y="2608504"/>
                <a:ext cx="6480720" cy="707886"/>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rPr b="1" lang="en-US" sz="2000">
                    <a:solidFill>
                      <a:schemeClr val="dk1"/>
                    </a:solidFill>
                    <a:latin typeface="Calibri"/>
                    <a:ea typeface="Calibri"/>
                    <a:cs typeface="Calibri"/>
                    <a:sym typeface="Calibri"/>
                  </a:rPr>
                  <a:t>Often occur in situations where there are alternative explanations</a:t>
                </a:r>
                <a:endParaRPr b="1" sz="2000">
                  <a:solidFill>
                    <a:schemeClr val="dk1"/>
                  </a:solidFill>
                  <a:latin typeface="Calibri"/>
                  <a:ea typeface="Calibri"/>
                  <a:cs typeface="Calibri"/>
                  <a:sym typeface="Calibri"/>
                </a:endParaRPr>
              </a:p>
            </p:txBody>
          </p:sp>
        </p:grpSp>
        <p:grpSp>
          <p:nvGrpSpPr>
            <p:cNvPr id="118" name="Google Shape;118;p3"/>
            <p:cNvGrpSpPr/>
            <p:nvPr/>
          </p:nvGrpSpPr>
          <p:grpSpPr>
            <a:xfrm>
              <a:off x="2277369" y="3635135"/>
              <a:ext cx="7839592" cy="1085850"/>
              <a:chOff x="2277369" y="3635135"/>
              <a:chExt cx="7839592" cy="1085850"/>
            </a:xfrm>
          </p:grpSpPr>
          <p:sp>
            <p:nvSpPr>
              <p:cNvPr id="119" name="Google Shape;119;p3"/>
              <p:cNvSpPr/>
              <p:nvPr/>
            </p:nvSpPr>
            <p:spPr>
              <a:xfrm>
                <a:off x="2557988" y="3644660"/>
                <a:ext cx="7558973" cy="1066800"/>
              </a:xfrm>
              <a:custGeom>
                <a:rect b="b" l="l" r="r" t="t"/>
                <a:pathLst>
                  <a:path extrusionOk="0" h="1066800" w="7558973">
                    <a:moveTo>
                      <a:pt x="27823" y="0"/>
                    </a:moveTo>
                    <a:lnTo>
                      <a:pt x="7558973" y="0"/>
                    </a:lnTo>
                    <a:lnTo>
                      <a:pt x="7558973" y="1066800"/>
                    </a:lnTo>
                    <a:lnTo>
                      <a:pt x="0" y="1066800"/>
                    </a:lnTo>
                    <a:lnTo>
                      <a:pt x="8470" y="1049754"/>
                    </a:lnTo>
                    <a:cubicBezTo>
                      <a:pt x="16790" y="1032232"/>
                      <a:pt x="24933" y="1017416"/>
                      <a:pt x="35634" y="1009184"/>
                    </a:cubicBezTo>
                    <a:cubicBezTo>
                      <a:pt x="78438" y="976258"/>
                      <a:pt x="84552" y="1014829"/>
                      <a:pt x="111834" y="978140"/>
                    </a:cubicBezTo>
                    <a:cubicBezTo>
                      <a:pt x="139116" y="941451"/>
                      <a:pt x="190386" y="850670"/>
                      <a:pt x="199323" y="789051"/>
                    </a:cubicBezTo>
                    <a:cubicBezTo>
                      <a:pt x="208260" y="727433"/>
                      <a:pt x="188034" y="656877"/>
                      <a:pt x="165456" y="608429"/>
                    </a:cubicBezTo>
                    <a:cubicBezTo>
                      <a:pt x="142878" y="559981"/>
                      <a:pt x="63856" y="530817"/>
                      <a:pt x="63856" y="498362"/>
                    </a:cubicBezTo>
                    <a:cubicBezTo>
                      <a:pt x="63856" y="465907"/>
                      <a:pt x="143819" y="470611"/>
                      <a:pt x="165456" y="413696"/>
                    </a:cubicBezTo>
                    <a:cubicBezTo>
                      <a:pt x="187093" y="356781"/>
                      <a:pt x="215316" y="219432"/>
                      <a:pt x="193679" y="156873"/>
                    </a:cubicBezTo>
                    <a:cubicBezTo>
                      <a:pt x="172042" y="94314"/>
                      <a:pt x="65267" y="73147"/>
                      <a:pt x="35634" y="38340"/>
                    </a:cubicBezTo>
                    <a:cubicBezTo>
                      <a:pt x="28226" y="29638"/>
                      <a:pt x="25904" y="20437"/>
                      <a:pt x="25933" y="11331"/>
                    </a:cubicBezTo>
                    <a:lnTo>
                      <a:pt x="27823" y="0"/>
                    </a:lnTo>
                    <a:close/>
                  </a:path>
                </a:pathLst>
              </a:custGeom>
              <a:gradFill>
                <a:gsLst>
                  <a:gs pos="0">
                    <a:srgbClr val="D8D8D8"/>
                  </a:gs>
                  <a:gs pos="100000">
                    <a:srgbClr val="F2F2F2"/>
                  </a:gs>
                </a:gsLst>
                <a:lin ang="10800000" scaled="0"/>
              </a:gradFill>
              <a:ln>
                <a:noFill/>
              </a:ln>
            </p:spPr>
            <p:txBody>
              <a:bodyPr anchorCtr="0" anchor="ctr" bIns="45700" lIns="640075" spcFirstLastPara="1" rIns="612000" wrap="square" tIns="45700">
                <a:noAutofit/>
              </a:bodyPr>
              <a:lstStyle/>
              <a:p>
                <a:pPr indent="0" lvl="0" marL="0" marR="0" rtl="0" algn="l">
                  <a:spcBef>
                    <a:spcPts val="0"/>
                  </a:spcBef>
                  <a:spcAft>
                    <a:spcPts val="0"/>
                  </a:spcAft>
                  <a:buNone/>
                </a:pPr>
                <a:r>
                  <a:t/>
                </a:r>
                <a:endParaRPr sz="1600">
                  <a:solidFill>
                    <a:srgbClr val="3F3F3F"/>
                  </a:solidFill>
                  <a:latin typeface="Calibri"/>
                  <a:ea typeface="Calibri"/>
                  <a:cs typeface="Calibri"/>
                  <a:sym typeface="Calibri"/>
                </a:endParaRPr>
              </a:p>
            </p:txBody>
          </p:sp>
          <p:sp>
            <p:nvSpPr>
              <p:cNvPr id="120" name="Google Shape;120;p3"/>
              <p:cNvSpPr/>
              <p:nvPr/>
            </p:nvSpPr>
            <p:spPr>
              <a:xfrm>
                <a:off x="2277369" y="3635135"/>
                <a:ext cx="565150" cy="1085850"/>
              </a:xfrm>
              <a:custGeom>
                <a:rect b="b" l="l" r="r" t="t"/>
                <a:pathLst>
                  <a:path extrusionOk="0" h="503" w="262">
                    <a:moveTo>
                      <a:pt x="30" y="465"/>
                    </a:moveTo>
                    <a:cubicBezTo>
                      <a:pt x="10" y="439"/>
                      <a:pt x="0" y="403"/>
                      <a:pt x="0" y="356"/>
                    </a:cubicBezTo>
                    <a:cubicBezTo>
                      <a:pt x="0" y="339"/>
                      <a:pt x="0" y="339"/>
                      <a:pt x="0" y="339"/>
                    </a:cubicBezTo>
                    <a:cubicBezTo>
                      <a:pt x="93" y="339"/>
                      <a:pt x="93" y="339"/>
                      <a:pt x="93" y="339"/>
                    </a:cubicBezTo>
                    <a:cubicBezTo>
                      <a:pt x="93" y="355"/>
                      <a:pt x="93" y="355"/>
                      <a:pt x="93" y="355"/>
                    </a:cubicBezTo>
                    <a:cubicBezTo>
                      <a:pt x="93" y="380"/>
                      <a:pt x="96" y="398"/>
                      <a:pt x="102" y="409"/>
                    </a:cubicBezTo>
                    <a:cubicBezTo>
                      <a:pt x="107" y="419"/>
                      <a:pt x="117" y="425"/>
                      <a:pt x="132" y="425"/>
                    </a:cubicBezTo>
                    <a:cubicBezTo>
                      <a:pt x="147" y="425"/>
                      <a:pt x="157" y="419"/>
                      <a:pt x="162" y="408"/>
                    </a:cubicBezTo>
                    <a:cubicBezTo>
                      <a:pt x="168" y="397"/>
                      <a:pt x="170" y="379"/>
                      <a:pt x="170" y="354"/>
                    </a:cubicBezTo>
                    <a:cubicBezTo>
                      <a:pt x="170" y="328"/>
                      <a:pt x="166" y="309"/>
                      <a:pt x="159" y="296"/>
                    </a:cubicBezTo>
                    <a:cubicBezTo>
                      <a:pt x="151" y="284"/>
                      <a:pt x="137" y="277"/>
                      <a:pt x="116" y="277"/>
                    </a:cubicBezTo>
                    <a:cubicBezTo>
                      <a:pt x="115" y="276"/>
                      <a:pt x="110" y="276"/>
                      <a:pt x="100" y="276"/>
                    </a:cubicBezTo>
                    <a:cubicBezTo>
                      <a:pt x="100" y="208"/>
                      <a:pt x="100" y="208"/>
                      <a:pt x="100" y="208"/>
                    </a:cubicBezTo>
                    <a:cubicBezTo>
                      <a:pt x="114" y="208"/>
                      <a:pt x="114" y="208"/>
                      <a:pt x="114" y="208"/>
                    </a:cubicBezTo>
                    <a:cubicBezTo>
                      <a:pt x="136" y="208"/>
                      <a:pt x="150" y="202"/>
                      <a:pt x="158" y="191"/>
                    </a:cubicBezTo>
                    <a:cubicBezTo>
                      <a:pt x="166" y="180"/>
                      <a:pt x="170" y="161"/>
                      <a:pt x="170" y="136"/>
                    </a:cubicBezTo>
                    <a:cubicBezTo>
                      <a:pt x="170" y="115"/>
                      <a:pt x="167" y="99"/>
                      <a:pt x="162" y="89"/>
                    </a:cubicBezTo>
                    <a:cubicBezTo>
                      <a:pt x="156" y="79"/>
                      <a:pt x="145" y="74"/>
                      <a:pt x="131" y="74"/>
                    </a:cubicBezTo>
                    <a:cubicBezTo>
                      <a:pt x="116" y="74"/>
                      <a:pt x="106" y="80"/>
                      <a:pt x="101" y="90"/>
                    </a:cubicBezTo>
                    <a:cubicBezTo>
                      <a:pt x="96" y="101"/>
                      <a:pt x="93" y="117"/>
                      <a:pt x="93" y="139"/>
                    </a:cubicBezTo>
                    <a:cubicBezTo>
                      <a:pt x="93" y="160"/>
                      <a:pt x="93" y="160"/>
                      <a:pt x="93" y="160"/>
                    </a:cubicBezTo>
                    <a:cubicBezTo>
                      <a:pt x="0" y="160"/>
                      <a:pt x="0" y="160"/>
                      <a:pt x="0" y="160"/>
                    </a:cubicBezTo>
                    <a:cubicBezTo>
                      <a:pt x="0" y="134"/>
                      <a:pt x="0" y="134"/>
                      <a:pt x="0" y="134"/>
                    </a:cubicBezTo>
                    <a:cubicBezTo>
                      <a:pt x="0" y="91"/>
                      <a:pt x="11" y="58"/>
                      <a:pt x="34" y="35"/>
                    </a:cubicBezTo>
                    <a:cubicBezTo>
                      <a:pt x="57" y="12"/>
                      <a:pt x="89" y="0"/>
                      <a:pt x="131" y="0"/>
                    </a:cubicBezTo>
                    <a:cubicBezTo>
                      <a:pt x="172" y="0"/>
                      <a:pt x="205" y="11"/>
                      <a:pt x="228" y="34"/>
                    </a:cubicBezTo>
                    <a:cubicBezTo>
                      <a:pt x="250" y="56"/>
                      <a:pt x="262" y="89"/>
                      <a:pt x="262" y="131"/>
                    </a:cubicBezTo>
                    <a:cubicBezTo>
                      <a:pt x="262" y="158"/>
                      <a:pt x="256" y="182"/>
                      <a:pt x="245" y="201"/>
                    </a:cubicBezTo>
                    <a:cubicBezTo>
                      <a:pt x="233" y="221"/>
                      <a:pt x="218" y="233"/>
                      <a:pt x="200" y="237"/>
                    </a:cubicBezTo>
                    <a:cubicBezTo>
                      <a:pt x="241" y="253"/>
                      <a:pt x="262" y="291"/>
                      <a:pt x="262" y="353"/>
                    </a:cubicBezTo>
                    <a:cubicBezTo>
                      <a:pt x="262" y="400"/>
                      <a:pt x="251" y="436"/>
                      <a:pt x="231" y="463"/>
                    </a:cubicBezTo>
                    <a:cubicBezTo>
                      <a:pt x="210" y="490"/>
                      <a:pt x="177" y="503"/>
                      <a:pt x="131" y="503"/>
                    </a:cubicBezTo>
                    <a:cubicBezTo>
                      <a:pt x="84" y="503"/>
                      <a:pt x="51" y="490"/>
                      <a:pt x="30" y="465"/>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 name="Google Shape;121;p3"/>
              <p:cNvSpPr txBox="1"/>
              <p:nvPr/>
            </p:nvSpPr>
            <p:spPr>
              <a:xfrm>
                <a:off x="3286100" y="3968193"/>
                <a:ext cx="6480720" cy="40011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rPr b="1" lang="en-US" sz="2000">
                    <a:solidFill>
                      <a:schemeClr val="dk1"/>
                    </a:solidFill>
                    <a:latin typeface="Calibri"/>
                    <a:ea typeface="Calibri"/>
                    <a:cs typeface="Calibri"/>
                    <a:sym typeface="Calibri"/>
                  </a:rPr>
                  <a:t>Can represent unconscious beliefs</a:t>
                </a:r>
                <a:endParaRPr b="1" sz="2000">
                  <a:solidFill>
                    <a:schemeClr val="dk1"/>
                  </a:solidFill>
                  <a:latin typeface="Calibri"/>
                  <a:ea typeface="Calibri"/>
                  <a:cs typeface="Calibri"/>
                  <a:sym typeface="Calibri"/>
                </a:endParaRPr>
              </a:p>
            </p:txBody>
          </p:sp>
        </p:grpSp>
        <p:grpSp>
          <p:nvGrpSpPr>
            <p:cNvPr id="122" name="Google Shape;122;p3"/>
            <p:cNvGrpSpPr/>
            <p:nvPr/>
          </p:nvGrpSpPr>
          <p:grpSpPr>
            <a:xfrm>
              <a:off x="2255938" y="4836505"/>
              <a:ext cx="7861023" cy="1076401"/>
              <a:chOff x="2255938" y="4836505"/>
              <a:chExt cx="7861023" cy="1076401"/>
            </a:xfrm>
          </p:grpSpPr>
          <p:sp>
            <p:nvSpPr>
              <p:cNvPr id="123" name="Google Shape;123;p3"/>
              <p:cNvSpPr/>
              <p:nvPr/>
            </p:nvSpPr>
            <p:spPr>
              <a:xfrm>
                <a:off x="2638028" y="4846106"/>
                <a:ext cx="7478933" cy="1066800"/>
              </a:xfrm>
              <a:prstGeom prst="rect">
                <a:avLst/>
              </a:prstGeom>
              <a:gradFill>
                <a:gsLst>
                  <a:gs pos="0">
                    <a:srgbClr val="D8D8D8"/>
                  </a:gs>
                  <a:gs pos="100000">
                    <a:srgbClr val="F2F2F2"/>
                  </a:gs>
                </a:gsLst>
                <a:lin ang="10800000" scaled="0"/>
              </a:gradFill>
              <a:ln>
                <a:noFill/>
              </a:ln>
            </p:spPr>
            <p:txBody>
              <a:bodyPr anchorCtr="0" anchor="ctr" bIns="45700" lIns="640075" spcFirstLastPara="1" rIns="612000" wrap="square" tIns="45700">
                <a:noAutofit/>
              </a:bodyPr>
              <a:lstStyle/>
              <a:p>
                <a:pPr indent="0" lvl="0" marL="0" marR="0" rtl="0" algn="l">
                  <a:spcBef>
                    <a:spcPts val="0"/>
                  </a:spcBef>
                  <a:spcAft>
                    <a:spcPts val="0"/>
                  </a:spcAft>
                  <a:buNone/>
                </a:pPr>
                <a:r>
                  <a:t/>
                </a:r>
                <a:endParaRPr sz="1600">
                  <a:solidFill>
                    <a:srgbClr val="3F3F3F"/>
                  </a:solidFill>
                  <a:latin typeface="Calibri"/>
                  <a:ea typeface="Calibri"/>
                  <a:cs typeface="Calibri"/>
                  <a:sym typeface="Calibri"/>
                </a:endParaRPr>
              </a:p>
            </p:txBody>
          </p:sp>
          <p:sp>
            <p:nvSpPr>
              <p:cNvPr id="124" name="Google Shape;124;p3"/>
              <p:cNvSpPr txBox="1"/>
              <p:nvPr/>
            </p:nvSpPr>
            <p:spPr>
              <a:xfrm>
                <a:off x="3286100" y="5194092"/>
                <a:ext cx="6480720" cy="40011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rPr b="1" lang="en-US" sz="2000">
                    <a:solidFill>
                      <a:schemeClr val="dk1"/>
                    </a:solidFill>
                    <a:latin typeface="Calibri"/>
                    <a:ea typeface="Calibri"/>
                    <a:cs typeface="Calibri"/>
                    <a:sym typeface="Calibri"/>
                  </a:rPr>
                  <a:t>Behavioral Expression of Bias</a:t>
                </a:r>
                <a:endParaRPr b="1" sz="2000">
                  <a:solidFill>
                    <a:schemeClr val="dk1"/>
                  </a:solidFill>
                  <a:latin typeface="Calibri"/>
                  <a:ea typeface="Calibri"/>
                  <a:cs typeface="Calibri"/>
                  <a:sym typeface="Calibri"/>
                </a:endParaRPr>
              </a:p>
            </p:txBody>
          </p:sp>
          <p:sp>
            <p:nvSpPr>
              <p:cNvPr id="125" name="Google Shape;125;p3"/>
              <p:cNvSpPr/>
              <p:nvPr/>
            </p:nvSpPr>
            <p:spPr>
              <a:xfrm>
                <a:off x="2255938" y="4836505"/>
                <a:ext cx="608013" cy="1065635"/>
              </a:xfrm>
              <a:custGeom>
                <a:rect b="b" l="l" r="r" t="t"/>
                <a:pathLst>
                  <a:path extrusionOk="0" h="663" w="383">
                    <a:moveTo>
                      <a:pt x="201" y="506"/>
                    </a:moveTo>
                    <a:lnTo>
                      <a:pt x="0" y="506"/>
                    </a:lnTo>
                    <a:lnTo>
                      <a:pt x="0" y="409"/>
                    </a:lnTo>
                    <a:lnTo>
                      <a:pt x="172" y="0"/>
                    </a:lnTo>
                    <a:lnTo>
                      <a:pt x="319" y="0"/>
                    </a:lnTo>
                    <a:lnTo>
                      <a:pt x="319" y="411"/>
                    </a:lnTo>
                    <a:lnTo>
                      <a:pt x="383" y="411"/>
                    </a:lnTo>
                    <a:lnTo>
                      <a:pt x="383" y="506"/>
                    </a:lnTo>
                    <a:lnTo>
                      <a:pt x="319" y="506"/>
                    </a:lnTo>
                    <a:lnTo>
                      <a:pt x="319" y="663"/>
                    </a:lnTo>
                    <a:lnTo>
                      <a:pt x="201" y="663"/>
                    </a:lnTo>
                    <a:lnTo>
                      <a:pt x="201" y="506"/>
                    </a:lnTo>
                    <a:close/>
                    <a:moveTo>
                      <a:pt x="201" y="411"/>
                    </a:moveTo>
                    <a:lnTo>
                      <a:pt x="201" y="129"/>
                    </a:lnTo>
                    <a:lnTo>
                      <a:pt x="99" y="411"/>
                    </a:lnTo>
                    <a:lnTo>
                      <a:pt x="201" y="411"/>
                    </a:lnTo>
                    <a:close/>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sp>
        <p:nvSpPr>
          <p:cNvPr id="126" name="Google Shape;126;p3"/>
          <p:cNvSpPr txBox="1"/>
          <p:nvPr/>
        </p:nvSpPr>
        <p:spPr>
          <a:xfrm>
            <a:off x="662542" y="967265"/>
            <a:ext cx="3968925" cy="4279650"/>
          </a:xfrm>
          <a:prstGeom prst="rect">
            <a:avLst/>
          </a:prstGeom>
          <a:noFill/>
          <a:ln>
            <a:noFill/>
          </a:ln>
        </p:spPr>
        <p:txBody>
          <a:bodyPr anchorCtr="0" anchor="t" bIns="0" lIns="0" spcFirstLastPara="1" rIns="91425" wrap="square" tIns="0">
            <a:noAutofit/>
          </a:bodyPr>
          <a:lstStyle/>
          <a:p>
            <a:pPr indent="0" lvl="0" marL="21166" marR="0" rtl="0" algn="l">
              <a:lnSpc>
                <a:spcPct val="112000"/>
              </a:lnSpc>
              <a:spcBef>
                <a:spcPts val="0"/>
              </a:spcBef>
              <a:spcAft>
                <a:spcPts val="0"/>
              </a:spcAft>
              <a:buClr>
                <a:schemeClr val="accent1"/>
              </a:buClr>
              <a:buSzPts val="2880"/>
              <a:buFont typeface="Arial"/>
              <a:buNone/>
            </a:pPr>
            <a:r>
              <a:rPr b="0" lang="en-US" sz="2400" u="none">
                <a:solidFill>
                  <a:srgbClr val="191919"/>
                </a:solidFill>
                <a:latin typeface="Calibri"/>
                <a:ea typeface="Calibri"/>
                <a:cs typeface="Calibri"/>
                <a:sym typeface="Calibri"/>
              </a:rPr>
              <a:t>Everyday slights, indignities, put downs and insults that Black, Indigenous, and other People of Color (BIPOC) and others who have been historically marginalized experience in their day-to-day interactions. </a:t>
            </a:r>
            <a:endParaRPr/>
          </a:p>
          <a:p>
            <a:pPr indent="0" lvl="0" marL="21166" marR="0" rtl="0" algn="l">
              <a:lnSpc>
                <a:spcPct val="112000"/>
              </a:lnSpc>
              <a:spcBef>
                <a:spcPts val="480"/>
              </a:spcBef>
              <a:spcAft>
                <a:spcPts val="0"/>
              </a:spcAft>
              <a:buClr>
                <a:schemeClr val="accent1"/>
              </a:buClr>
              <a:buSzPts val="2880"/>
              <a:buFont typeface="Arial"/>
              <a:buNone/>
            </a:pPr>
            <a:r>
              <a:t/>
            </a:r>
            <a:endParaRPr b="0" sz="2400" u="none">
              <a:solidFill>
                <a:srgbClr val="191919"/>
              </a:solidFill>
              <a:latin typeface="Calibri"/>
              <a:ea typeface="Calibri"/>
              <a:cs typeface="Calibri"/>
              <a:sym typeface="Calibri"/>
            </a:endParaRPr>
          </a:p>
          <a:p>
            <a:pPr indent="0" lvl="0" marL="21166" marR="0" rtl="0" algn="l">
              <a:lnSpc>
                <a:spcPct val="112000"/>
              </a:lnSpc>
              <a:spcBef>
                <a:spcPts val="480"/>
              </a:spcBef>
              <a:spcAft>
                <a:spcPts val="0"/>
              </a:spcAft>
              <a:buClr>
                <a:schemeClr val="accent1"/>
              </a:buClr>
              <a:buSzPts val="2880"/>
              <a:buFont typeface="Arial"/>
              <a:buNone/>
            </a:pPr>
            <a:r>
              <a:rPr b="1" lang="en-US" sz="2400" u="none">
                <a:solidFill>
                  <a:srgbClr val="002060"/>
                </a:solidFill>
                <a:latin typeface="Arial"/>
                <a:ea typeface="Arial"/>
                <a:cs typeface="Arial"/>
                <a:sym typeface="Arial"/>
              </a:rPr>
              <a:t>Microaggressions are rooted in a power differential; unique to historically marginalized identities</a:t>
            </a:r>
            <a:endParaRPr b="1" sz="2400" u="none">
              <a:solidFill>
                <a:srgbClr val="002060"/>
              </a:solidFill>
              <a:latin typeface="Arial"/>
              <a:ea typeface="Arial"/>
              <a:cs typeface="Arial"/>
              <a:sym typeface="Arial"/>
            </a:endParaRPr>
          </a:p>
          <a:p>
            <a:pPr indent="0" lvl="0" marL="21166" marR="0" rtl="0" algn="l">
              <a:lnSpc>
                <a:spcPct val="112000"/>
              </a:lnSpc>
              <a:spcBef>
                <a:spcPts val="520"/>
              </a:spcBef>
              <a:spcAft>
                <a:spcPts val="0"/>
              </a:spcAft>
              <a:buClr>
                <a:schemeClr val="accent1"/>
              </a:buClr>
              <a:buSzPts val="3120"/>
              <a:buFont typeface="Arial"/>
              <a:buNone/>
            </a:pPr>
            <a:r>
              <a:t/>
            </a:r>
            <a:endParaRPr b="0" sz="2600" u="none">
              <a:solidFill>
                <a:srgbClr val="191919"/>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
                                        </p:tgtEl>
                                        <p:attrNameLst>
                                          <p:attrName>style.visibility</p:attrName>
                                        </p:attrNameLst>
                                      </p:cBhvr>
                                      <p:to>
                                        <p:strVal val="visible"/>
                                      </p:to>
                                    </p:set>
                                    <p:animEffect filter="fade" transition="in">
                                      <p:cBhvr>
                                        <p:cTn dur="500"/>
                                        <p:tgtEl>
                                          <p:spTgt spid="1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Overarching Session Goals</a:t>
            </a:r>
            <a:endParaRPr/>
          </a:p>
        </p:txBody>
      </p:sp>
      <p:sp>
        <p:nvSpPr>
          <p:cNvPr id="133" name="Google Shape;133;p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514350" lvl="0" marL="514350" rtl="0" algn="l">
              <a:lnSpc>
                <a:spcPct val="90000"/>
              </a:lnSpc>
              <a:spcBef>
                <a:spcPts val="0"/>
              </a:spcBef>
              <a:spcAft>
                <a:spcPts val="0"/>
              </a:spcAft>
              <a:buClr>
                <a:schemeClr val="dk1"/>
              </a:buClr>
              <a:buSzPts val="2800"/>
              <a:buFont typeface="Calibri"/>
              <a:buAutoNum type="arabicPeriod"/>
            </a:pPr>
            <a:r>
              <a:rPr lang="en-US"/>
              <a:t>Intervene in a non-confrontational way</a:t>
            </a:r>
            <a:endParaRPr/>
          </a:p>
          <a:p>
            <a:pPr indent="-514350" lvl="0" marL="514350" rtl="0" algn="l">
              <a:lnSpc>
                <a:spcPct val="90000"/>
              </a:lnSpc>
              <a:spcBef>
                <a:spcPts val="1000"/>
              </a:spcBef>
              <a:spcAft>
                <a:spcPts val="0"/>
              </a:spcAft>
              <a:buClr>
                <a:schemeClr val="dk1"/>
              </a:buClr>
              <a:buSzPts val="2800"/>
              <a:buFont typeface="Calibri"/>
              <a:buAutoNum type="arabicPeriod"/>
            </a:pPr>
            <a:r>
              <a:rPr lang="en-US"/>
              <a:t>Practice in the context of various power dynamics</a:t>
            </a:r>
            <a:endParaRPr/>
          </a:p>
          <a:p>
            <a:pPr indent="-514350" lvl="0" marL="514350" rtl="0" algn="l">
              <a:lnSpc>
                <a:spcPct val="90000"/>
              </a:lnSpc>
              <a:spcBef>
                <a:spcPts val="1000"/>
              </a:spcBef>
              <a:spcAft>
                <a:spcPts val="0"/>
              </a:spcAft>
              <a:buClr>
                <a:schemeClr val="dk1"/>
              </a:buClr>
              <a:buSzPts val="2800"/>
              <a:buFont typeface="Calibri"/>
              <a:buAutoNum type="arabicPeriod"/>
            </a:pPr>
            <a:r>
              <a:rPr lang="en-US"/>
              <a:t>Integrate brief interruption into a busy situation</a:t>
            </a:r>
            <a:endParaRPr/>
          </a:p>
          <a:p>
            <a:pPr indent="-514350" lvl="0" marL="514350" rtl="0" algn="l">
              <a:lnSpc>
                <a:spcPct val="90000"/>
              </a:lnSpc>
              <a:spcBef>
                <a:spcPts val="1000"/>
              </a:spcBef>
              <a:spcAft>
                <a:spcPts val="0"/>
              </a:spcAft>
              <a:buClr>
                <a:schemeClr val="dk1"/>
              </a:buClr>
              <a:buSzPts val="2800"/>
              <a:buFont typeface="Calibri"/>
              <a:buAutoNum type="arabicPeriod"/>
            </a:pPr>
            <a:r>
              <a:rPr lang="en-US"/>
              <a:t>Develop language that feels authentic to oneself and can be used in a variety of situations</a:t>
            </a:r>
            <a:endParaRPr/>
          </a:p>
          <a:p>
            <a:pPr indent="-514350" lvl="0" marL="514350" rtl="0" algn="l">
              <a:lnSpc>
                <a:spcPct val="90000"/>
              </a:lnSpc>
              <a:spcBef>
                <a:spcPts val="1000"/>
              </a:spcBef>
              <a:spcAft>
                <a:spcPts val="0"/>
              </a:spcAft>
              <a:buClr>
                <a:schemeClr val="dk1"/>
              </a:buClr>
              <a:buSzPts val="2800"/>
              <a:buFont typeface="Calibri"/>
              <a:buAutoNum type="arabicPeriod"/>
            </a:pPr>
            <a:r>
              <a:rPr lang="en-US"/>
              <a:t>Apply already-familiar techniques, such as those used to teach patients/families or to navigate a challenging clinical conversation</a:t>
            </a:r>
            <a:endParaRPr/>
          </a:p>
          <a:p>
            <a:pPr indent="-514350" lvl="0" marL="514350" rtl="0" algn="l">
              <a:lnSpc>
                <a:spcPct val="90000"/>
              </a:lnSpc>
              <a:spcBef>
                <a:spcPts val="1000"/>
              </a:spcBef>
              <a:spcAft>
                <a:spcPts val="0"/>
              </a:spcAft>
              <a:buClr>
                <a:schemeClr val="dk1"/>
              </a:buClr>
              <a:buSzPts val="2800"/>
              <a:buFont typeface="Calibri"/>
              <a:buAutoNum type="arabicPeriod"/>
            </a:pPr>
            <a:r>
              <a:rPr lang="en-US"/>
              <a:t>Redirect a conversation back to the topic at hand after interrupting a microaggression</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5"/>
          <p:cNvSpPr txBox="1"/>
          <p:nvPr>
            <p:ph type="title"/>
          </p:nvPr>
        </p:nvSpPr>
        <p:spPr>
          <a:xfrm>
            <a:off x="266700" y="0"/>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Community Agreements…</a:t>
            </a:r>
            <a:endParaRPr/>
          </a:p>
        </p:txBody>
      </p:sp>
      <p:sp>
        <p:nvSpPr>
          <p:cNvPr id="140" name="Google Shape;140;p5"/>
          <p:cNvSpPr txBox="1"/>
          <p:nvPr>
            <p:ph idx="1" type="body"/>
          </p:nvPr>
        </p:nvSpPr>
        <p:spPr>
          <a:xfrm>
            <a:off x="266700" y="1460500"/>
            <a:ext cx="5753100" cy="5217025"/>
          </a:xfrm>
          <a:prstGeom prst="rect">
            <a:avLst/>
          </a:prstGeom>
          <a:noFill/>
          <a:ln>
            <a:noFill/>
          </a:ln>
        </p:spPr>
        <p:txBody>
          <a:bodyPr anchorCtr="0" anchor="t" bIns="45700" lIns="91425" spcFirstLastPara="1" rIns="91425" wrap="square" tIns="45700">
            <a:normAutofit fontScale="62500" lnSpcReduction="20000"/>
          </a:bodyPr>
          <a:lstStyle/>
          <a:p>
            <a:pPr indent="-228600" lvl="0" marL="228600" rtl="0" algn="l">
              <a:lnSpc>
                <a:spcPct val="90000"/>
              </a:lnSpc>
              <a:spcBef>
                <a:spcPts val="0"/>
              </a:spcBef>
              <a:spcAft>
                <a:spcPts val="0"/>
              </a:spcAft>
              <a:buClr>
                <a:schemeClr val="dk1"/>
              </a:buClr>
              <a:buSzPct val="100000"/>
              <a:buChar char="•"/>
            </a:pPr>
            <a:r>
              <a:rPr b="1" lang="en-US" sz="3400"/>
              <a:t>Speak your truth without blame or judgement: </a:t>
            </a:r>
            <a:endParaRPr/>
          </a:p>
          <a:p>
            <a:pPr indent="-228631" lvl="1" marL="685800" rtl="0" algn="l">
              <a:lnSpc>
                <a:spcPct val="90000"/>
              </a:lnSpc>
              <a:spcBef>
                <a:spcPts val="500"/>
              </a:spcBef>
              <a:spcAft>
                <a:spcPts val="0"/>
              </a:spcAft>
              <a:buClr>
                <a:schemeClr val="dk1"/>
              </a:buClr>
              <a:buSzPct val="100000"/>
              <a:buChar char="•"/>
            </a:pPr>
            <a:r>
              <a:rPr i="1" lang="en-US" sz="2900"/>
              <a:t>No one speaks for an entire group. </a:t>
            </a:r>
            <a:endParaRPr/>
          </a:p>
          <a:p>
            <a:pPr indent="-228631" lvl="1" marL="685800" rtl="0" algn="l">
              <a:lnSpc>
                <a:spcPct val="90000"/>
              </a:lnSpc>
              <a:spcBef>
                <a:spcPts val="500"/>
              </a:spcBef>
              <a:spcAft>
                <a:spcPts val="0"/>
              </a:spcAft>
              <a:buClr>
                <a:schemeClr val="dk1"/>
              </a:buClr>
              <a:buSzPct val="100000"/>
              <a:buChar char="•"/>
            </a:pPr>
            <a:r>
              <a:rPr lang="en-US" sz="2900"/>
              <a:t>Be open about thoughts and feelings and not just saying what you think others want to hear. </a:t>
            </a:r>
            <a:endParaRPr/>
          </a:p>
          <a:p>
            <a:pPr indent="-228631" lvl="1" marL="685800" rtl="0" algn="l">
              <a:lnSpc>
                <a:spcPct val="90000"/>
              </a:lnSpc>
              <a:spcBef>
                <a:spcPts val="500"/>
              </a:spcBef>
              <a:spcAft>
                <a:spcPts val="0"/>
              </a:spcAft>
              <a:buClr>
                <a:schemeClr val="dk1"/>
              </a:buClr>
              <a:buSzPct val="100000"/>
              <a:buChar char="•"/>
            </a:pPr>
            <a:r>
              <a:rPr lang="en-US" sz="2900"/>
              <a:t>Normalize that you will have emotional responses to some of the topics. </a:t>
            </a:r>
            <a:endParaRPr/>
          </a:p>
          <a:p>
            <a:pPr indent="-228631" lvl="1" marL="685800" rtl="0" algn="l">
              <a:lnSpc>
                <a:spcPct val="90000"/>
              </a:lnSpc>
              <a:spcBef>
                <a:spcPts val="500"/>
              </a:spcBef>
              <a:spcAft>
                <a:spcPts val="0"/>
              </a:spcAft>
              <a:buClr>
                <a:schemeClr val="dk1"/>
              </a:buClr>
              <a:buSzPct val="100000"/>
              <a:buChar char="•"/>
            </a:pPr>
            <a:r>
              <a:rPr lang="en-US" sz="2900"/>
              <a:t>Encourage taking responsibility for only yourself, notice a tendency to blame or judge, and let this go to stay engaged.</a:t>
            </a:r>
            <a:endParaRPr/>
          </a:p>
          <a:p>
            <a:pPr indent="-228600" lvl="0" marL="228600" rtl="0" algn="l">
              <a:lnSpc>
                <a:spcPct val="90000"/>
              </a:lnSpc>
              <a:spcBef>
                <a:spcPts val="1000"/>
              </a:spcBef>
              <a:spcAft>
                <a:spcPts val="0"/>
              </a:spcAft>
              <a:buClr>
                <a:schemeClr val="dk1"/>
              </a:buClr>
              <a:buSzPct val="100000"/>
              <a:buChar char="•"/>
            </a:pPr>
            <a:r>
              <a:rPr b="1" lang="en-US" sz="3400"/>
              <a:t>Listen fully, with our ears, eyes and heart to learn from one another: </a:t>
            </a:r>
            <a:endParaRPr/>
          </a:p>
          <a:p>
            <a:pPr indent="-228631" lvl="1" marL="685800" rtl="0" algn="l">
              <a:lnSpc>
                <a:spcPct val="90000"/>
              </a:lnSpc>
              <a:spcBef>
                <a:spcPts val="500"/>
              </a:spcBef>
              <a:spcAft>
                <a:spcPts val="0"/>
              </a:spcAft>
              <a:buClr>
                <a:schemeClr val="dk1"/>
              </a:buClr>
              <a:buSzPct val="100000"/>
              <a:buChar char="•"/>
            </a:pPr>
            <a:r>
              <a:rPr i="1" lang="en-US" sz="2900"/>
              <a:t>No one comes to these conversations as experts. </a:t>
            </a:r>
            <a:endParaRPr/>
          </a:p>
          <a:p>
            <a:pPr indent="-228631" lvl="1" marL="685800" rtl="0" algn="l">
              <a:lnSpc>
                <a:spcPct val="90000"/>
              </a:lnSpc>
              <a:spcBef>
                <a:spcPts val="500"/>
              </a:spcBef>
              <a:spcAft>
                <a:spcPts val="0"/>
              </a:spcAft>
              <a:buClr>
                <a:schemeClr val="dk1"/>
              </a:buClr>
              <a:buSzPct val="100000"/>
              <a:buChar char="•"/>
            </a:pPr>
            <a:r>
              <a:rPr lang="en-US" sz="2900"/>
              <a:t>We are all learning about one another and the differences we bring to the conversation. </a:t>
            </a:r>
            <a:endParaRPr/>
          </a:p>
          <a:p>
            <a:pPr indent="-228631" lvl="1" marL="685800" rtl="0" algn="l">
              <a:lnSpc>
                <a:spcPct val="90000"/>
              </a:lnSpc>
              <a:spcBef>
                <a:spcPts val="500"/>
              </a:spcBef>
              <a:spcAft>
                <a:spcPts val="0"/>
              </a:spcAft>
              <a:buClr>
                <a:schemeClr val="dk1"/>
              </a:buClr>
              <a:buSzPct val="100000"/>
              <a:buChar char="•"/>
            </a:pPr>
            <a:r>
              <a:rPr lang="en-US" sz="2900"/>
              <a:t>Assume that we are all learning together.</a:t>
            </a:r>
            <a:endParaRPr/>
          </a:p>
          <a:p>
            <a:pPr indent="-228631" lvl="1" marL="685800" rtl="0" algn="l">
              <a:lnSpc>
                <a:spcPct val="90000"/>
              </a:lnSpc>
              <a:spcBef>
                <a:spcPts val="500"/>
              </a:spcBef>
              <a:spcAft>
                <a:spcPts val="0"/>
              </a:spcAft>
              <a:buClr>
                <a:schemeClr val="dk1"/>
              </a:buClr>
              <a:buSzPct val="100000"/>
              <a:buChar char="•"/>
            </a:pPr>
            <a:r>
              <a:rPr lang="en-US" sz="2900"/>
              <a:t>Notice the amount of space you are taking up in the room. Create space for others to speak</a:t>
            </a:r>
            <a:endParaRPr/>
          </a:p>
          <a:p>
            <a:pPr indent="-228600" lvl="0" marL="228600" rtl="0" algn="l">
              <a:lnSpc>
                <a:spcPct val="90000"/>
              </a:lnSpc>
              <a:spcBef>
                <a:spcPts val="1000"/>
              </a:spcBef>
              <a:spcAft>
                <a:spcPts val="0"/>
              </a:spcAft>
              <a:buClr>
                <a:schemeClr val="dk1"/>
              </a:buClr>
              <a:buSzPct val="100000"/>
              <a:buChar char="•"/>
            </a:pPr>
            <a:r>
              <a:rPr b="1" lang="en-US" sz="3400"/>
              <a:t>Be open to hearing experiences and viewpoints different from your own</a:t>
            </a:r>
            <a:endParaRPr/>
          </a:p>
        </p:txBody>
      </p:sp>
      <p:sp>
        <p:nvSpPr>
          <p:cNvPr id="141" name="Google Shape;141;p5"/>
          <p:cNvSpPr txBox="1"/>
          <p:nvPr>
            <p:ph idx="2" type="body"/>
          </p:nvPr>
        </p:nvSpPr>
        <p:spPr>
          <a:xfrm>
            <a:off x="6172200" y="1460500"/>
            <a:ext cx="5753100" cy="5217025"/>
          </a:xfrm>
          <a:prstGeom prst="rect">
            <a:avLst/>
          </a:prstGeom>
          <a:noFill/>
          <a:ln>
            <a:noFill/>
          </a:ln>
        </p:spPr>
        <p:txBody>
          <a:bodyPr anchorCtr="0" anchor="t" bIns="45700" lIns="91425" spcFirstLastPara="1" rIns="91425" wrap="square" tIns="45700">
            <a:normAutofit fontScale="62500" lnSpcReduction="20000"/>
          </a:bodyPr>
          <a:lstStyle/>
          <a:p>
            <a:pPr indent="-228631" lvl="0" marL="228600" rtl="0" algn="l">
              <a:lnSpc>
                <a:spcPct val="90000"/>
              </a:lnSpc>
              <a:spcBef>
                <a:spcPts val="0"/>
              </a:spcBef>
              <a:spcAft>
                <a:spcPts val="0"/>
              </a:spcAft>
              <a:buClr>
                <a:schemeClr val="dk1"/>
              </a:buClr>
              <a:buSzPct val="100000"/>
              <a:buChar char="•"/>
            </a:pPr>
            <a:r>
              <a:rPr b="1" lang="en-US" sz="3300"/>
              <a:t>Notice moments of discomfort. Stay curious &amp; engaged: </a:t>
            </a:r>
            <a:endParaRPr/>
          </a:p>
          <a:p>
            <a:pPr indent="-228631" lvl="1" marL="685800" rtl="0" algn="l">
              <a:lnSpc>
                <a:spcPct val="90000"/>
              </a:lnSpc>
              <a:spcBef>
                <a:spcPts val="500"/>
              </a:spcBef>
              <a:spcAft>
                <a:spcPts val="0"/>
              </a:spcAft>
              <a:buClr>
                <a:schemeClr val="dk1"/>
              </a:buClr>
              <a:buSzPct val="100000"/>
              <a:buChar char="•"/>
            </a:pPr>
            <a:r>
              <a:rPr lang="en-US" sz="2900"/>
              <a:t>Remain morally, emotionally, intellectually, and socially involved in the dialogue</a:t>
            </a:r>
            <a:endParaRPr/>
          </a:p>
          <a:p>
            <a:pPr indent="-228631" lvl="1" marL="685800" rtl="0" algn="l">
              <a:lnSpc>
                <a:spcPct val="90000"/>
              </a:lnSpc>
              <a:spcBef>
                <a:spcPts val="500"/>
              </a:spcBef>
              <a:spcAft>
                <a:spcPts val="0"/>
              </a:spcAft>
              <a:buClr>
                <a:schemeClr val="dk1"/>
              </a:buClr>
              <a:buSzPct val="100000"/>
              <a:buChar char="•"/>
            </a:pPr>
            <a:r>
              <a:rPr lang="en-US" sz="2900"/>
              <a:t>Acknowledge that discomfort is inevitable</a:t>
            </a:r>
            <a:endParaRPr/>
          </a:p>
          <a:p>
            <a:pPr indent="-228631" lvl="1" marL="685800" rtl="0" algn="l">
              <a:lnSpc>
                <a:spcPct val="90000"/>
              </a:lnSpc>
              <a:spcBef>
                <a:spcPts val="500"/>
              </a:spcBef>
              <a:spcAft>
                <a:spcPts val="0"/>
              </a:spcAft>
              <a:buClr>
                <a:schemeClr val="dk1"/>
              </a:buClr>
              <a:buSzPct val="100000"/>
              <a:buChar char="•"/>
            </a:pPr>
            <a:r>
              <a:rPr lang="en-US" sz="2900"/>
              <a:t>Commit to bringing issues into the open</a:t>
            </a:r>
            <a:endParaRPr/>
          </a:p>
          <a:p>
            <a:pPr indent="-228631" lvl="1" marL="685800" rtl="0" algn="l">
              <a:lnSpc>
                <a:spcPct val="90000"/>
              </a:lnSpc>
              <a:spcBef>
                <a:spcPts val="500"/>
              </a:spcBef>
              <a:spcAft>
                <a:spcPts val="0"/>
              </a:spcAft>
              <a:buClr>
                <a:schemeClr val="dk1"/>
              </a:buClr>
              <a:buSzPct val="100000"/>
              <a:buChar char="•"/>
            </a:pPr>
            <a:r>
              <a:rPr lang="en-US" sz="2900"/>
              <a:t>Acknowledge that divisiveness already exists in society. It is through dialogue, even when uncomfortable, that healing and change begin.</a:t>
            </a:r>
            <a:endParaRPr b="1" sz="2900"/>
          </a:p>
          <a:p>
            <a:pPr indent="-228631" lvl="0" marL="228600" rtl="0" algn="l">
              <a:lnSpc>
                <a:spcPct val="90000"/>
              </a:lnSpc>
              <a:spcBef>
                <a:spcPts val="1000"/>
              </a:spcBef>
              <a:spcAft>
                <a:spcPts val="0"/>
              </a:spcAft>
              <a:buClr>
                <a:schemeClr val="dk1"/>
              </a:buClr>
              <a:buSzPct val="100000"/>
              <a:buChar char="•"/>
            </a:pPr>
            <a:r>
              <a:rPr b="1" lang="en-US" sz="3300"/>
              <a:t>Expect and accept non-closure: </a:t>
            </a:r>
            <a:endParaRPr/>
          </a:p>
          <a:p>
            <a:pPr indent="-228631" lvl="1" marL="685800" rtl="0" algn="l">
              <a:lnSpc>
                <a:spcPct val="90000"/>
              </a:lnSpc>
              <a:spcBef>
                <a:spcPts val="500"/>
              </a:spcBef>
              <a:spcAft>
                <a:spcPts val="0"/>
              </a:spcAft>
              <a:buClr>
                <a:schemeClr val="dk1"/>
              </a:buClr>
              <a:buSzPct val="100000"/>
              <a:buChar char="•"/>
            </a:pPr>
            <a:r>
              <a:rPr lang="en-US" sz="2900"/>
              <a:t>Be willing to ”hang out in uncertainty”</a:t>
            </a:r>
            <a:endParaRPr/>
          </a:p>
          <a:p>
            <a:pPr indent="-228631" lvl="1" marL="685800" rtl="0" algn="l">
              <a:lnSpc>
                <a:spcPct val="90000"/>
              </a:lnSpc>
              <a:spcBef>
                <a:spcPts val="500"/>
              </a:spcBef>
              <a:spcAft>
                <a:spcPts val="0"/>
              </a:spcAft>
              <a:buClr>
                <a:schemeClr val="dk1"/>
              </a:buClr>
              <a:buSzPct val="100000"/>
              <a:buChar char="•"/>
            </a:pPr>
            <a:r>
              <a:rPr lang="en-US" sz="2900"/>
              <a:t>Do not rush to quick solutions</a:t>
            </a:r>
            <a:endParaRPr/>
          </a:p>
          <a:p>
            <a:pPr indent="-228631" lvl="0" marL="228600" rtl="0" algn="l">
              <a:lnSpc>
                <a:spcPct val="90000"/>
              </a:lnSpc>
              <a:spcBef>
                <a:spcPts val="1000"/>
              </a:spcBef>
              <a:spcAft>
                <a:spcPts val="0"/>
              </a:spcAft>
              <a:buClr>
                <a:schemeClr val="dk1"/>
              </a:buClr>
              <a:buSzPct val="100000"/>
              <a:buChar char="•"/>
            </a:pPr>
            <a:r>
              <a:rPr b="1" lang="en-US" sz="3300"/>
              <a:t>What’s said here stays; what’s learned should leave:</a:t>
            </a:r>
            <a:endParaRPr/>
          </a:p>
          <a:p>
            <a:pPr indent="-228631" lvl="1" marL="685800" rtl="0" algn="l">
              <a:lnSpc>
                <a:spcPct val="90000"/>
              </a:lnSpc>
              <a:spcBef>
                <a:spcPts val="500"/>
              </a:spcBef>
              <a:spcAft>
                <a:spcPts val="0"/>
              </a:spcAft>
              <a:buClr>
                <a:schemeClr val="dk1"/>
              </a:buClr>
              <a:buSzPct val="100000"/>
              <a:buChar char="•"/>
            </a:pPr>
            <a:r>
              <a:rPr lang="en-US" sz="2900"/>
              <a:t>Maintain confidentiality outside of the dialogue. </a:t>
            </a:r>
            <a:endParaRPr/>
          </a:p>
          <a:p>
            <a:pPr indent="-228631" lvl="1" marL="685800" rtl="0" algn="l">
              <a:lnSpc>
                <a:spcPct val="90000"/>
              </a:lnSpc>
              <a:spcBef>
                <a:spcPts val="500"/>
              </a:spcBef>
              <a:spcAft>
                <a:spcPts val="0"/>
              </a:spcAft>
              <a:buClr>
                <a:schemeClr val="dk1"/>
              </a:buClr>
              <a:buSzPct val="100000"/>
              <a:buChar char="•"/>
            </a:pPr>
            <a:r>
              <a:rPr lang="en-US" sz="2900"/>
              <a:t>Do not rehash conversations or share personal stories of others outside of the agreement space. </a:t>
            </a:r>
            <a:endParaRPr/>
          </a:p>
          <a:p>
            <a:pPr indent="-228631" lvl="1" marL="685800" rtl="0" algn="l">
              <a:lnSpc>
                <a:spcPct val="90000"/>
              </a:lnSpc>
              <a:spcBef>
                <a:spcPts val="500"/>
              </a:spcBef>
              <a:spcAft>
                <a:spcPts val="0"/>
              </a:spcAft>
              <a:buClr>
                <a:schemeClr val="dk1"/>
              </a:buClr>
              <a:buSzPct val="100000"/>
              <a:buChar char="•"/>
            </a:pPr>
            <a:r>
              <a:rPr lang="en-US" sz="2900"/>
              <a:t>Share the learning that happened-- just take the individual out of it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pic>
        <p:nvPicPr>
          <p:cNvPr id="147" name="Google Shape;147;p6"/>
          <p:cNvPicPr preferRelativeResize="0"/>
          <p:nvPr/>
        </p:nvPicPr>
        <p:blipFill rotWithShape="1">
          <a:blip r:embed="rId3">
            <a:alphaModFix/>
          </a:blip>
          <a:srcRect b="0" l="0" r="0" t="0"/>
          <a:stretch/>
        </p:blipFill>
        <p:spPr>
          <a:xfrm>
            <a:off x="0" y="-606425"/>
            <a:ext cx="12192000" cy="8070850"/>
          </a:xfrm>
          <a:prstGeom prst="rect">
            <a:avLst/>
          </a:prstGeom>
          <a:noFill/>
          <a:ln>
            <a:noFill/>
          </a:ln>
        </p:spPr>
      </p:pic>
      <p:sp>
        <p:nvSpPr>
          <p:cNvPr id="148" name="Google Shape;148;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800"/>
              <a:buFont typeface="Calibri"/>
              <a:buNone/>
            </a:pPr>
            <a:r>
              <a:rPr b="1" lang="en-US" sz="4800">
                <a:solidFill>
                  <a:schemeClr val="lt1"/>
                </a:solidFill>
                <a:highlight>
                  <a:srgbClr val="0000FF"/>
                </a:highlight>
                <a:latin typeface="Calibri"/>
                <a:ea typeface="Calibri"/>
                <a:cs typeface="Calibri"/>
                <a:sym typeface="Calibri"/>
              </a:rPr>
              <a:t>Opting Out: 4 Considerations</a:t>
            </a:r>
            <a:endParaRPr/>
          </a:p>
        </p:txBody>
      </p:sp>
      <p:sp>
        <p:nvSpPr>
          <p:cNvPr id="149" name="Google Shape;149;p6"/>
          <p:cNvSpPr txBox="1"/>
          <p:nvPr/>
        </p:nvSpPr>
        <p:spPr>
          <a:xfrm>
            <a:off x="2274850" y="4070195"/>
            <a:ext cx="2542478" cy="156966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chemeClr val="lt1"/>
                </a:solidFill>
                <a:highlight>
                  <a:srgbClr val="0000FF"/>
                </a:highlight>
                <a:latin typeface="Calibri"/>
                <a:ea typeface="Calibri"/>
                <a:cs typeface="Calibri"/>
                <a:sym typeface="Calibri"/>
              </a:rPr>
              <a:t>Your identity, and relationship to power/privilege position</a:t>
            </a:r>
            <a:endParaRPr/>
          </a:p>
        </p:txBody>
      </p:sp>
      <p:sp>
        <p:nvSpPr>
          <p:cNvPr id="150" name="Google Shape;150;p6"/>
          <p:cNvSpPr txBox="1"/>
          <p:nvPr/>
        </p:nvSpPr>
        <p:spPr>
          <a:xfrm>
            <a:off x="4728117" y="3977392"/>
            <a:ext cx="2386361"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chemeClr val="lt1"/>
                </a:solidFill>
                <a:highlight>
                  <a:srgbClr val="0000FF"/>
                </a:highlight>
                <a:latin typeface="Calibri"/>
                <a:ea typeface="Calibri"/>
                <a:cs typeface="Calibri"/>
                <a:sym typeface="Calibri"/>
              </a:rPr>
              <a:t>Why </a:t>
            </a:r>
            <a:endParaRPr/>
          </a:p>
          <a:p>
            <a:pPr indent="0" lvl="0" marL="0" marR="0" rtl="0" algn="ctr">
              <a:spcBef>
                <a:spcPts val="0"/>
              </a:spcBef>
              <a:spcAft>
                <a:spcPts val="0"/>
              </a:spcAft>
              <a:buNone/>
            </a:pPr>
            <a:r>
              <a:rPr b="1" lang="en-US" sz="2400">
                <a:solidFill>
                  <a:schemeClr val="lt1"/>
                </a:solidFill>
                <a:highlight>
                  <a:srgbClr val="0000FF"/>
                </a:highlight>
                <a:latin typeface="Calibri"/>
                <a:ea typeface="Calibri"/>
                <a:cs typeface="Calibri"/>
                <a:sym typeface="Calibri"/>
              </a:rPr>
              <a:t>opting </a:t>
            </a:r>
            <a:endParaRPr/>
          </a:p>
          <a:p>
            <a:pPr indent="0" lvl="0" marL="0" marR="0" rtl="0" algn="ctr">
              <a:spcBef>
                <a:spcPts val="0"/>
              </a:spcBef>
              <a:spcAft>
                <a:spcPts val="0"/>
              </a:spcAft>
              <a:buNone/>
            </a:pPr>
            <a:r>
              <a:rPr b="1" lang="en-US" sz="2400">
                <a:solidFill>
                  <a:schemeClr val="lt1"/>
                </a:solidFill>
                <a:highlight>
                  <a:srgbClr val="0000FF"/>
                </a:highlight>
                <a:latin typeface="Calibri"/>
                <a:ea typeface="Calibri"/>
                <a:cs typeface="Calibri"/>
                <a:sym typeface="Calibri"/>
              </a:rPr>
              <a:t>out?</a:t>
            </a:r>
            <a:endParaRPr/>
          </a:p>
        </p:txBody>
      </p:sp>
      <p:sp>
        <p:nvSpPr>
          <p:cNvPr id="151" name="Google Shape;151;p6"/>
          <p:cNvSpPr txBox="1"/>
          <p:nvPr/>
        </p:nvSpPr>
        <p:spPr>
          <a:xfrm>
            <a:off x="6341326" y="4677917"/>
            <a:ext cx="2386361"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chemeClr val="lt1"/>
                </a:solidFill>
                <a:highlight>
                  <a:srgbClr val="0000FF"/>
                </a:highlight>
                <a:latin typeface="Calibri"/>
                <a:ea typeface="Calibri"/>
                <a:cs typeface="Calibri"/>
                <a:sym typeface="Calibri"/>
              </a:rPr>
              <a:t>Impact of </a:t>
            </a:r>
            <a:endParaRPr/>
          </a:p>
          <a:p>
            <a:pPr indent="0" lvl="0" marL="0" marR="0" rtl="0" algn="ctr">
              <a:spcBef>
                <a:spcPts val="0"/>
              </a:spcBef>
              <a:spcAft>
                <a:spcPts val="0"/>
              </a:spcAft>
              <a:buNone/>
            </a:pPr>
            <a:r>
              <a:rPr b="1" lang="en-US" sz="2400">
                <a:solidFill>
                  <a:schemeClr val="lt1"/>
                </a:solidFill>
                <a:highlight>
                  <a:srgbClr val="0000FF"/>
                </a:highlight>
                <a:latin typeface="Calibri"/>
                <a:ea typeface="Calibri"/>
                <a:cs typeface="Calibri"/>
                <a:sym typeface="Calibri"/>
              </a:rPr>
              <a:t>leaving</a:t>
            </a:r>
            <a:endParaRPr/>
          </a:p>
        </p:txBody>
      </p:sp>
      <p:sp>
        <p:nvSpPr>
          <p:cNvPr id="152" name="Google Shape;152;p6"/>
          <p:cNvSpPr txBox="1"/>
          <p:nvPr/>
        </p:nvSpPr>
        <p:spPr>
          <a:xfrm>
            <a:off x="8218448" y="4177454"/>
            <a:ext cx="2386361"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chemeClr val="lt1"/>
                </a:solidFill>
                <a:highlight>
                  <a:srgbClr val="0000FF"/>
                </a:highlight>
                <a:latin typeface="Calibri"/>
                <a:ea typeface="Calibri"/>
                <a:cs typeface="Calibri"/>
                <a:sym typeface="Calibri"/>
              </a:rPr>
              <a:t>Costs of </a:t>
            </a:r>
            <a:endParaRPr/>
          </a:p>
          <a:p>
            <a:pPr indent="0" lvl="0" marL="0" marR="0" rtl="0" algn="ctr">
              <a:spcBef>
                <a:spcPts val="0"/>
              </a:spcBef>
              <a:spcAft>
                <a:spcPts val="0"/>
              </a:spcAft>
              <a:buNone/>
            </a:pPr>
            <a:r>
              <a:rPr b="1" lang="en-US" sz="2400">
                <a:solidFill>
                  <a:schemeClr val="lt1"/>
                </a:solidFill>
                <a:highlight>
                  <a:srgbClr val="0000FF"/>
                </a:highlight>
                <a:latin typeface="Calibri"/>
                <a:ea typeface="Calibri"/>
                <a:cs typeface="Calibri"/>
                <a:sym typeface="Calibri"/>
              </a:rPr>
              <a:t>staying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sp>
        <p:nvSpPr>
          <p:cNvPr id="159" name="Google Shape;159;p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sp>
        <p:nvSpPr>
          <p:cNvPr id="160" name="Google Shape;160;p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161" name="Google Shape;161;p7"/>
          <p:cNvPicPr preferRelativeResize="0"/>
          <p:nvPr/>
        </p:nvPicPr>
        <p:blipFill rotWithShape="1">
          <a:blip r:embed="rId3">
            <a:alphaModFix/>
          </a:blip>
          <a:srcRect b="0" l="0" r="0" t="0"/>
          <a:stretch/>
        </p:blipFill>
        <p:spPr>
          <a:xfrm>
            <a:off x="0" y="-363905"/>
            <a:ext cx="12987116" cy="9377169"/>
          </a:xfrm>
          <a:prstGeom prst="rect">
            <a:avLst/>
          </a:prstGeom>
          <a:noFill/>
          <a:ln>
            <a:noFill/>
          </a:ln>
        </p:spPr>
      </p:pic>
      <p:pic>
        <p:nvPicPr>
          <p:cNvPr id="162" name="Google Shape;162;p7"/>
          <p:cNvPicPr preferRelativeResize="0"/>
          <p:nvPr/>
        </p:nvPicPr>
        <p:blipFill rotWithShape="1">
          <a:blip r:embed="rId4">
            <a:alphaModFix/>
          </a:blip>
          <a:srcRect b="0" l="0" r="0" t="0"/>
          <a:stretch/>
        </p:blipFill>
        <p:spPr>
          <a:xfrm>
            <a:off x="1304691" y="0"/>
            <a:ext cx="9028771" cy="677157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lang="en-US"/>
              <a:t>Microaggression Simulation Logistics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en-US"/>
              <a:t>Microaggression simulations: Logistics</a:t>
            </a:r>
            <a:endParaRPr/>
          </a:p>
        </p:txBody>
      </p:sp>
      <p:sp>
        <p:nvSpPr>
          <p:cNvPr id="174" name="Google Shape;174;p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2800"/>
              <a:buNone/>
            </a:pPr>
            <a:r>
              <a:rPr lang="en-US"/>
              <a:t>	You will get brief background information before you enter the 	room</a:t>
            </a:r>
            <a:endParaRPr/>
          </a:p>
          <a:p>
            <a:pPr indent="-50800" lvl="0" marL="22860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rPr lang="en-US"/>
              <a:t>	Approach the scenario as a typical workplace encounter, suspend 	disbelief and support the fiction contract</a:t>
            </a:r>
            <a:endParaRPr/>
          </a:p>
          <a:p>
            <a:pPr indent="-228600" lvl="3" marL="1600200" rtl="0" algn="l">
              <a:lnSpc>
                <a:spcPct val="90000"/>
              </a:lnSpc>
              <a:spcBef>
                <a:spcPts val="500"/>
              </a:spcBef>
              <a:spcAft>
                <a:spcPts val="0"/>
              </a:spcAft>
              <a:buClr>
                <a:schemeClr val="dk1"/>
              </a:buClr>
              <a:buSzPts val="2400"/>
              <a:buChar char="•"/>
            </a:pPr>
            <a:r>
              <a:rPr lang="en-US" sz="2400"/>
              <a:t>Grounded in real life situations from focus groups</a:t>
            </a:r>
            <a:endParaRPr/>
          </a:p>
          <a:p>
            <a:pPr indent="-228600" lvl="3" marL="1600200" rtl="0" algn="l">
              <a:lnSpc>
                <a:spcPct val="90000"/>
              </a:lnSpc>
              <a:spcBef>
                <a:spcPts val="500"/>
              </a:spcBef>
              <a:spcAft>
                <a:spcPts val="0"/>
              </a:spcAft>
              <a:buClr>
                <a:schemeClr val="dk1"/>
              </a:buClr>
              <a:buSzPts val="2400"/>
              <a:buChar char="•"/>
            </a:pPr>
            <a:r>
              <a:rPr lang="en-US" sz="2400"/>
              <a:t>We are not trying to trick you! </a:t>
            </a:r>
            <a:endParaRPr/>
          </a:p>
          <a:p>
            <a:pPr indent="0" lvl="1" marL="457200" rtl="0" algn="l">
              <a:lnSpc>
                <a:spcPct val="90000"/>
              </a:lnSpc>
              <a:spcBef>
                <a:spcPts val="500"/>
              </a:spcBef>
              <a:spcAft>
                <a:spcPts val="0"/>
              </a:spcAft>
              <a:buClr>
                <a:schemeClr val="dk1"/>
              </a:buClr>
              <a:buSzPts val="2400"/>
              <a:buNone/>
            </a:pPr>
            <a:r>
              <a:t/>
            </a:r>
            <a:endParaRPr/>
          </a:p>
          <a:p>
            <a:pPr indent="0" lvl="0" marL="0" rtl="0" algn="l">
              <a:lnSpc>
                <a:spcPct val="90000"/>
              </a:lnSpc>
              <a:spcBef>
                <a:spcPts val="1000"/>
              </a:spcBef>
              <a:spcAft>
                <a:spcPts val="0"/>
              </a:spcAft>
              <a:buClr>
                <a:schemeClr val="dk1"/>
              </a:buClr>
              <a:buSzPts val="2800"/>
              <a:buNone/>
            </a:pPr>
            <a:r>
              <a:rPr lang="en-US"/>
              <a:t>	SP or facilitator will eventually end the scenario if you do not</a:t>
            </a:r>
            <a:endParaRPr/>
          </a:p>
          <a:p>
            <a:pPr indent="-228600" lvl="3" marL="1600200" rtl="0" algn="l">
              <a:lnSpc>
                <a:spcPct val="90000"/>
              </a:lnSpc>
              <a:spcBef>
                <a:spcPts val="500"/>
              </a:spcBef>
              <a:spcAft>
                <a:spcPts val="0"/>
              </a:spcAft>
              <a:buClr>
                <a:schemeClr val="dk1"/>
              </a:buClr>
              <a:buSzPts val="2400"/>
              <a:buChar char="•"/>
            </a:pPr>
            <a:r>
              <a:rPr lang="en-US" sz="2400"/>
              <a:t>May be quite short </a:t>
            </a:r>
            <a:endParaRPr/>
          </a:p>
          <a:p>
            <a:pPr indent="-228600" lvl="3" marL="1600200" rtl="0" algn="l">
              <a:lnSpc>
                <a:spcPct val="90000"/>
              </a:lnSpc>
              <a:spcBef>
                <a:spcPts val="500"/>
              </a:spcBef>
              <a:spcAft>
                <a:spcPts val="0"/>
              </a:spcAft>
              <a:buClr>
                <a:schemeClr val="dk1"/>
              </a:buClr>
              <a:buSzPts val="2400"/>
              <a:buChar char="•"/>
            </a:pPr>
            <a:r>
              <a:rPr lang="en-US" sz="2400"/>
              <a:t>May not have a satisfying conclusion </a:t>
            </a:r>
            <a:endParaRPr/>
          </a:p>
        </p:txBody>
      </p:sp>
      <p:pic>
        <p:nvPicPr>
          <p:cNvPr descr="Newspaper" id="175" name="Google Shape;175;p9"/>
          <p:cNvPicPr preferRelativeResize="0"/>
          <p:nvPr/>
        </p:nvPicPr>
        <p:blipFill rotWithShape="1">
          <a:blip r:embed="rId3">
            <a:alphaModFix/>
          </a:blip>
          <a:srcRect b="0" l="0" r="0" t="0"/>
          <a:stretch/>
        </p:blipFill>
        <p:spPr>
          <a:xfrm>
            <a:off x="838200" y="1690688"/>
            <a:ext cx="914400" cy="914400"/>
          </a:xfrm>
          <a:prstGeom prst="rect">
            <a:avLst/>
          </a:prstGeom>
          <a:noFill/>
          <a:ln>
            <a:noFill/>
          </a:ln>
        </p:spPr>
      </p:pic>
      <p:pic>
        <p:nvPicPr>
          <p:cNvPr descr="Doctor" id="176" name="Google Shape;176;p9"/>
          <p:cNvPicPr preferRelativeResize="0"/>
          <p:nvPr/>
        </p:nvPicPr>
        <p:blipFill rotWithShape="1">
          <a:blip r:embed="rId4">
            <a:alphaModFix/>
          </a:blip>
          <a:srcRect b="0" l="0" r="0" t="0"/>
          <a:stretch/>
        </p:blipFill>
        <p:spPr>
          <a:xfrm>
            <a:off x="838200" y="3271605"/>
            <a:ext cx="914400" cy="914400"/>
          </a:xfrm>
          <a:prstGeom prst="rect">
            <a:avLst/>
          </a:prstGeom>
          <a:noFill/>
          <a:ln>
            <a:noFill/>
          </a:ln>
        </p:spPr>
      </p:pic>
      <p:pic>
        <p:nvPicPr>
          <p:cNvPr descr="Stopwatch" id="177" name="Google Shape;177;p9"/>
          <p:cNvPicPr preferRelativeResize="0"/>
          <p:nvPr/>
        </p:nvPicPr>
        <p:blipFill rotWithShape="1">
          <a:blip r:embed="rId5">
            <a:alphaModFix/>
          </a:blip>
          <a:srcRect b="0" l="0" r="0" t="0"/>
          <a:stretch/>
        </p:blipFill>
        <p:spPr>
          <a:xfrm>
            <a:off x="838200" y="5139434"/>
            <a:ext cx="914400" cy="9144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rtl="0" algn="l">
              <a:lnSpc>
                <a:spcPct val="90000"/>
              </a:lnSpc>
              <a:spcBef>
                <a:spcPts val="0"/>
              </a:spcBef>
              <a:spcAft>
                <a:spcPts val="0"/>
              </a:spcAft>
              <a:buClr>
                <a:schemeClr val="dk1"/>
              </a:buClr>
              <a:buSzPct val="100000"/>
              <a:buChar char="•"/>
            </a:pPr>
            <a:r>
              <a:rPr lang="en-US"/>
              <a:t>Scenarios include a participant, an active observer, SP, and a facilitator</a:t>
            </a:r>
            <a:endParaRPr/>
          </a:p>
          <a:p>
            <a:pPr indent="-228600" lvl="1" marL="685800" rtl="0" algn="l">
              <a:lnSpc>
                <a:spcPct val="90000"/>
              </a:lnSpc>
              <a:spcBef>
                <a:spcPts val="500"/>
              </a:spcBef>
              <a:spcAft>
                <a:spcPts val="0"/>
              </a:spcAft>
              <a:buClr>
                <a:schemeClr val="dk1"/>
              </a:buClr>
              <a:buSzPct val="100000"/>
              <a:buChar char="•"/>
            </a:pPr>
            <a:r>
              <a:rPr lang="en-US"/>
              <a:t>Each learner will be the simulation participant in at least 1 scenario</a:t>
            </a:r>
            <a:endParaRPr/>
          </a:p>
          <a:p>
            <a:pPr indent="-64135" lvl="0" marL="228600" rtl="0" algn="l">
              <a:lnSpc>
                <a:spcPct val="90000"/>
              </a:lnSpc>
              <a:spcBef>
                <a:spcPts val="1000"/>
              </a:spcBef>
              <a:spcAft>
                <a:spcPts val="0"/>
              </a:spcAft>
              <a:buClr>
                <a:schemeClr val="dk1"/>
              </a:buClr>
              <a:buSzPct val="100000"/>
              <a:buNone/>
            </a:pPr>
            <a:r>
              <a:t/>
            </a:r>
            <a:endParaRPr/>
          </a:p>
          <a:p>
            <a:pPr indent="-228600" lvl="0" marL="228600" rtl="0" algn="l">
              <a:lnSpc>
                <a:spcPct val="90000"/>
              </a:lnSpc>
              <a:spcBef>
                <a:spcPts val="1000"/>
              </a:spcBef>
              <a:spcAft>
                <a:spcPts val="0"/>
              </a:spcAft>
              <a:buClr>
                <a:schemeClr val="dk1"/>
              </a:buClr>
              <a:buSzPct val="100000"/>
              <a:buChar char="•"/>
            </a:pPr>
            <a:r>
              <a:rPr lang="en-US"/>
              <a:t>Some scenarios may have time for a re-do after debrief</a:t>
            </a:r>
            <a:endParaRPr/>
          </a:p>
          <a:p>
            <a:pPr indent="-228600" lvl="1" marL="685800" rtl="0" algn="l">
              <a:lnSpc>
                <a:spcPct val="90000"/>
              </a:lnSpc>
              <a:spcBef>
                <a:spcPts val="500"/>
              </a:spcBef>
              <a:spcAft>
                <a:spcPts val="0"/>
              </a:spcAft>
              <a:buClr>
                <a:schemeClr val="dk1"/>
              </a:buClr>
              <a:buSzPct val="100000"/>
              <a:buChar char="•"/>
            </a:pPr>
            <a:r>
              <a:rPr lang="en-US"/>
              <a:t>Initial participant always has first right to re-do</a:t>
            </a:r>
            <a:endParaRPr/>
          </a:p>
          <a:p>
            <a:pPr indent="-228600" lvl="1" marL="685800" rtl="0" algn="l">
              <a:lnSpc>
                <a:spcPct val="90000"/>
              </a:lnSpc>
              <a:spcBef>
                <a:spcPts val="500"/>
              </a:spcBef>
              <a:spcAft>
                <a:spcPts val="0"/>
              </a:spcAft>
              <a:buClr>
                <a:schemeClr val="dk1"/>
              </a:buClr>
              <a:buSzPct val="100000"/>
              <a:buChar char="•"/>
            </a:pPr>
            <a:r>
              <a:rPr lang="en-US"/>
              <a:t>If things went very well the first time, a different participant can try the re-do</a:t>
            </a:r>
            <a:endParaRPr/>
          </a:p>
          <a:p>
            <a:pPr indent="-64135" lvl="0" marL="228600" rtl="0" algn="l">
              <a:lnSpc>
                <a:spcPct val="90000"/>
              </a:lnSpc>
              <a:spcBef>
                <a:spcPts val="1000"/>
              </a:spcBef>
              <a:spcAft>
                <a:spcPts val="0"/>
              </a:spcAft>
              <a:buClr>
                <a:schemeClr val="dk1"/>
              </a:buClr>
              <a:buSzPct val="100000"/>
              <a:buNone/>
            </a:pPr>
            <a:r>
              <a:t/>
            </a:r>
            <a:endParaRPr/>
          </a:p>
          <a:p>
            <a:pPr indent="-228600" lvl="0" marL="228600" rtl="0" algn="l">
              <a:lnSpc>
                <a:spcPct val="90000"/>
              </a:lnSpc>
              <a:spcBef>
                <a:spcPts val="1000"/>
              </a:spcBef>
              <a:spcAft>
                <a:spcPts val="0"/>
              </a:spcAft>
              <a:buClr>
                <a:schemeClr val="dk1"/>
              </a:buClr>
              <a:buSzPct val="100000"/>
              <a:buChar char="•"/>
            </a:pPr>
            <a:r>
              <a:rPr lang="en-US"/>
              <a:t>Debrief will occur with the facilitator, participant, observer(s), and sometimes the SP</a:t>
            </a:r>
            <a:endParaRPr/>
          </a:p>
          <a:p>
            <a:pPr indent="-228600" lvl="1" marL="685800" rtl="0" algn="l">
              <a:lnSpc>
                <a:spcPct val="90000"/>
              </a:lnSpc>
              <a:spcBef>
                <a:spcPts val="500"/>
              </a:spcBef>
              <a:spcAft>
                <a:spcPts val="0"/>
              </a:spcAft>
              <a:buClr>
                <a:schemeClr val="dk1"/>
              </a:buClr>
              <a:buSzPct val="100000"/>
              <a:buChar char="•"/>
            </a:pPr>
            <a:r>
              <a:rPr lang="en-US"/>
              <a:t>Observer(s) should actively imagine how they might approach the scenario be ready to provide feedback to the participant</a:t>
            </a:r>
            <a:endParaRPr/>
          </a:p>
        </p:txBody>
      </p:sp>
      <p:sp>
        <p:nvSpPr>
          <p:cNvPr id="184" name="Google Shape;184;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en-US"/>
              <a:t>Microaggression simulations: Logistics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1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lang="en-US"/>
              <a:t>Microaggression Simulation Tips</a:t>
            </a:r>
            <a:endParaRPr/>
          </a:p>
        </p:txBody>
      </p:sp>
      <p:sp>
        <p:nvSpPr>
          <p:cNvPr id="190" name="Google Shape;190;p1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en-US"/>
              <a:t>Tips for Participant</a:t>
            </a:r>
            <a:endParaRPr/>
          </a:p>
        </p:txBody>
      </p:sp>
      <p:sp>
        <p:nvSpPr>
          <p:cNvPr id="197" name="Google Shape;197;p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90000"/>
              </a:lnSpc>
              <a:spcBef>
                <a:spcPts val="0"/>
              </a:spcBef>
              <a:spcAft>
                <a:spcPts val="0"/>
              </a:spcAft>
              <a:buClr>
                <a:schemeClr val="dk1"/>
              </a:buClr>
              <a:buSzPct val="100000"/>
              <a:buNone/>
            </a:pPr>
            <a:r>
              <a:rPr lang="en-US"/>
              <a:t>	Authenticity </a:t>
            </a:r>
            <a:endParaRPr/>
          </a:p>
          <a:p>
            <a:pPr indent="0" lvl="3" marL="1371600" rtl="0" algn="l">
              <a:lnSpc>
                <a:spcPct val="90000"/>
              </a:lnSpc>
              <a:spcBef>
                <a:spcPts val="500"/>
              </a:spcBef>
              <a:spcAft>
                <a:spcPts val="0"/>
              </a:spcAft>
              <a:buClr>
                <a:schemeClr val="dk1"/>
              </a:buClr>
              <a:buSzPct val="100000"/>
              <a:buNone/>
            </a:pPr>
            <a:r>
              <a:rPr lang="en-US" sz="2400"/>
              <a:t>Experiment with what feels right to you!</a:t>
            </a:r>
            <a:endParaRPr/>
          </a:p>
          <a:p>
            <a:pPr indent="0" lvl="0" marL="0" rtl="0" algn="l">
              <a:lnSpc>
                <a:spcPct val="90000"/>
              </a:lnSpc>
              <a:spcBef>
                <a:spcPts val="1000"/>
              </a:spcBef>
              <a:spcAft>
                <a:spcPts val="0"/>
              </a:spcAft>
              <a:buClr>
                <a:schemeClr val="dk1"/>
              </a:buClr>
              <a:buSzPct val="100000"/>
              <a:buNone/>
            </a:pPr>
            <a:r>
              <a:rPr lang="en-US"/>
              <a:t>	</a:t>
            </a:r>
            <a:endParaRPr/>
          </a:p>
          <a:p>
            <a:pPr indent="0" lvl="0" marL="0" rtl="0" algn="l">
              <a:lnSpc>
                <a:spcPct val="90000"/>
              </a:lnSpc>
              <a:spcBef>
                <a:spcPts val="1000"/>
              </a:spcBef>
              <a:spcAft>
                <a:spcPts val="0"/>
              </a:spcAft>
              <a:buClr>
                <a:schemeClr val="dk1"/>
              </a:buClr>
              <a:buSzPct val="100000"/>
              <a:buNone/>
            </a:pPr>
            <a:r>
              <a:rPr lang="en-US"/>
              <a:t>	Efficient</a:t>
            </a:r>
            <a:endParaRPr/>
          </a:p>
          <a:p>
            <a:pPr indent="0" lvl="3" marL="1371600" rtl="0" algn="l">
              <a:lnSpc>
                <a:spcPct val="90000"/>
              </a:lnSpc>
              <a:spcBef>
                <a:spcPts val="500"/>
              </a:spcBef>
              <a:spcAft>
                <a:spcPts val="0"/>
              </a:spcAft>
              <a:buClr>
                <a:schemeClr val="dk1"/>
              </a:buClr>
              <a:buSzPct val="100000"/>
              <a:buNone/>
            </a:pPr>
            <a:r>
              <a:rPr lang="en-US" sz="2400"/>
              <a:t>The interruption does not need to be a drawn out conversation</a:t>
            </a:r>
            <a:endParaRPr/>
          </a:p>
          <a:p>
            <a:pPr indent="0" lvl="0" marL="0" rtl="0" algn="l">
              <a:lnSpc>
                <a:spcPct val="90000"/>
              </a:lnSpc>
              <a:spcBef>
                <a:spcPts val="1000"/>
              </a:spcBef>
              <a:spcAft>
                <a:spcPts val="0"/>
              </a:spcAft>
              <a:buClr>
                <a:schemeClr val="dk1"/>
              </a:buClr>
              <a:buSzPct val="100000"/>
              <a:buNone/>
            </a:pPr>
            <a:r>
              <a:rPr lang="en-US"/>
              <a:t>	</a:t>
            </a:r>
            <a:endParaRPr/>
          </a:p>
          <a:p>
            <a:pPr indent="0" lvl="0" marL="0" rtl="0" algn="l">
              <a:lnSpc>
                <a:spcPct val="90000"/>
              </a:lnSpc>
              <a:spcBef>
                <a:spcPts val="1000"/>
              </a:spcBef>
              <a:spcAft>
                <a:spcPts val="0"/>
              </a:spcAft>
              <a:buClr>
                <a:schemeClr val="dk1"/>
              </a:buClr>
              <a:buSzPct val="100000"/>
              <a:buNone/>
            </a:pPr>
            <a:r>
              <a:rPr lang="en-US"/>
              <a:t>	Non-confrontational</a:t>
            </a:r>
            <a:endParaRPr/>
          </a:p>
          <a:p>
            <a:pPr indent="0" lvl="3" marL="1371600" rtl="0" algn="l">
              <a:lnSpc>
                <a:spcPct val="90000"/>
              </a:lnSpc>
              <a:spcBef>
                <a:spcPts val="500"/>
              </a:spcBef>
              <a:spcAft>
                <a:spcPts val="0"/>
              </a:spcAft>
              <a:buClr>
                <a:schemeClr val="dk1"/>
              </a:buClr>
              <a:buSzPct val="100000"/>
              <a:buNone/>
            </a:pPr>
            <a:r>
              <a:rPr lang="en-US" sz="2400"/>
              <a:t>Try not to escalate the situation or put the aggressor on the high-defensive</a:t>
            </a:r>
            <a:endParaRPr/>
          </a:p>
          <a:p>
            <a:pPr indent="0" lvl="0" marL="0" rtl="0" algn="l">
              <a:lnSpc>
                <a:spcPct val="90000"/>
              </a:lnSpc>
              <a:spcBef>
                <a:spcPts val="1000"/>
              </a:spcBef>
              <a:spcAft>
                <a:spcPts val="0"/>
              </a:spcAft>
              <a:buClr>
                <a:schemeClr val="dk1"/>
              </a:buClr>
              <a:buSzPct val="100000"/>
              <a:buNone/>
            </a:pPr>
            <a:r>
              <a:rPr lang="en-US"/>
              <a:t>	</a:t>
            </a:r>
            <a:endParaRPr/>
          </a:p>
          <a:p>
            <a:pPr indent="0" lvl="0" marL="0" rtl="0" algn="l">
              <a:lnSpc>
                <a:spcPct val="90000"/>
              </a:lnSpc>
              <a:spcBef>
                <a:spcPts val="1000"/>
              </a:spcBef>
              <a:spcAft>
                <a:spcPts val="0"/>
              </a:spcAft>
              <a:buClr>
                <a:schemeClr val="dk1"/>
              </a:buClr>
              <a:buSzPct val="100000"/>
              <a:buNone/>
            </a:pPr>
            <a:r>
              <a:rPr lang="en-US"/>
              <a:t>	Direct</a:t>
            </a:r>
            <a:endParaRPr/>
          </a:p>
          <a:p>
            <a:pPr indent="0" lvl="3" marL="1371600" rtl="0" algn="l">
              <a:lnSpc>
                <a:spcPct val="90000"/>
              </a:lnSpc>
              <a:spcBef>
                <a:spcPts val="500"/>
              </a:spcBef>
              <a:spcAft>
                <a:spcPts val="0"/>
              </a:spcAft>
              <a:buClr>
                <a:schemeClr val="dk1"/>
              </a:buClr>
              <a:buSzPct val="100000"/>
              <a:buNone/>
            </a:pPr>
            <a:r>
              <a:rPr lang="en-US" sz="2400"/>
              <a:t>Should be obvious to observers that you have noticed and addressed the microaggression.</a:t>
            </a:r>
            <a:endParaRPr/>
          </a:p>
        </p:txBody>
      </p:sp>
      <p:pic>
        <p:nvPicPr>
          <p:cNvPr descr="Watch" id="198" name="Google Shape;198;p12"/>
          <p:cNvPicPr preferRelativeResize="0"/>
          <p:nvPr/>
        </p:nvPicPr>
        <p:blipFill rotWithShape="1">
          <a:blip r:embed="rId3">
            <a:alphaModFix/>
          </a:blip>
          <a:srcRect b="0" l="0" r="0" t="0"/>
          <a:stretch/>
        </p:blipFill>
        <p:spPr>
          <a:xfrm>
            <a:off x="691609" y="2776549"/>
            <a:ext cx="914400" cy="914400"/>
          </a:xfrm>
          <a:prstGeom prst="rect">
            <a:avLst/>
          </a:prstGeom>
          <a:noFill/>
          <a:ln>
            <a:noFill/>
          </a:ln>
        </p:spPr>
      </p:pic>
      <p:pic>
        <p:nvPicPr>
          <p:cNvPr descr="Bullseye" id="199" name="Google Shape;199;p12"/>
          <p:cNvPicPr preferRelativeResize="0"/>
          <p:nvPr/>
        </p:nvPicPr>
        <p:blipFill rotWithShape="1">
          <a:blip r:embed="rId4">
            <a:alphaModFix/>
          </a:blip>
          <a:srcRect b="0" l="0" r="0" t="0"/>
          <a:stretch/>
        </p:blipFill>
        <p:spPr>
          <a:xfrm>
            <a:off x="691609" y="5051501"/>
            <a:ext cx="914400" cy="914400"/>
          </a:xfrm>
          <a:prstGeom prst="rect">
            <a:avLst/>
          </a:prstGeom>
          <a:noFill/>
          <a:ln>
            <a:noFill/>
          </a:ln>
        </p:spPr>
      </p:pic>
      <p:pic>
        <p:nvPicPr>
          <p:cNvPr descr="Head with gears" id="200" name="Google Shape;200;p12"/>
          <p:cNvPicPr preferRelativeResize="0"/>
          <p:nvPr/>
        </p:nvPicPr>
        <p:blipFill rotWithShape="1">
          <a:blip r:embed="rId5">
            <a:alphaModFix/>
          </a:blip>
          <a:srcRect b="0" l="0" r="0" t="0"/>
          <a:stretch/>
        </p:blipFill>
        <p:spPr>
          <a:xfrm>
            <a:off x="691609" y="1629702"/>
            <a:ext cx="914400" cy="914400"/>
          </a:xfrm>
          <a:prstGeom prst="rect">
            <a:avLst/>
          </a:prstGeom>
          <a:noFill/>
          <a:ln>
            <a:noFill/>
          </a:ln>
        </p:spPr>
      </p:pic>
      <p:pic>
        <p:nvPicPr>
          <p:cNvPr descr="Chat" id="201" name="Google Shape;201;p12"/>
          <p:cNvPicPr preferRelativeResize="0"/>
          <p:nvPr/>
        </p:nvPicPr>
        <p:blipFill rotWithShape="1">
          <a:blip r:embed="rId6">
            <a:alphaModFix/>
          </a:blip>
          <a:srcRect b="0" l="0" r="0" t="0"/>
          <a:stretch/>
        </p:blipFill>
        <p:spPr>
          <a:xfrm>
            <a:off x="691609" y="3856699"/>
            <a:ext cx="914400" cy="9144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en-US"/>
              <a:t>Tips for Observers</a:t>
            </a:r>
            <a:endParaRPr/>
          </a:p>
        </p:txBody>
      </p:sp>
      <p:sp>
        <p:nvSpPr>
          <p:cNvPr id="208" name="Google Shape;208;p13"/>
          <p:cNvSpPr txBox="1"/>
          <p:nvPr>
            <p:ph idx="1" type="body"/>
          </p:nvPr>
        </p:nvSpPr>
        <p:spPr>
          <a:xfrm>
            <a:off x="838200" y="1825625"/>
            <a:ext cx="10515600" cy="4667250"/>
          </a:xfrm>
          <a:prstGeom prst="rect">
            <a:avLst/>
          </a:prstGeom>
          <a:noFill/>
          <a:ln>
            <a:noFill/>
          </a:ln>
        </p:spPr>
        <p:txBody>
          <a:bodyPr anchorCtr="0" anchor="t" bIns="45700" lIns="91425" spcFirstLastPara="1" rIns="91425" wrap="square" tIns="45700">
            <a:normAutofit fontScale="77500" lnSpcReduction="20000"/>
          </a:bodyPr>
          <a:lstStyle/>
          <a:p>
            <a:pPr indent="0" lvl="0" marL="0" rtl="0" algn="l">
              <a:lnSpc>
                <a:spcPct val="90000"/>
              </a:lnSpc>
              <a:spcBef>
                <a:spcPts val="0"/>
              </a:spcBef>
              <a:spcAft>
                <a:spcPts val="0"/>
              </a:spcAft>
              <a:buClr>
                <a:schemeClr val="dk1"/>
              </a:buClr>
              <a:buSzPct val="100000"/>
              <a:buNone/>
            </a:pPr>
            <a:r>
              <a:rPr lang="en-US"/>
              <a:t>	</a:t>
            </a:r>
            <a:r>
              <a:rPr lang="en-US" sz="3300"/>
              <a:t>Authenticity </a:t>
            </a:r>
            <a:endParaRPr/>
          </a:p>
          <a:p>
            <a:pPr indent="0" lvl="3" marL="1371600" rtl="0" algn="l">
              <a:lnSpc>
                <a:spcPct val="90000"/>
              </a:lnSpc>
              <a:spcBef>
                <a:spcPts val="500"/>
              </a:spcBef>
              <a:spcAft>
                <a:spcPts val="0"/>
              </a:spcAft>
              <a:buClr>
                <a:schemeClr val="dk1"/>
              </a:buClr>
              <a:buSzPct val="100000"/>
              <a:buNone/>
            </a:pPr>
            <a:r>
              <a:rPr lang="en-US" sz="2800"/>
              <a:t>Notice language that you might like to try</a:t>
            </a:r>
            <a:endParaRPr/>
          </a:p>
          <a:p>
            <a:pPr indent="0" lvl="0" marL="0" rtl="0" algn="l">
              <a:lnSpc>
                <a:spcPct val="90000"/>
              </a:lnSpc>
              <a:spcBef>
                <a:spcPts val="1000"/>
              </a:spcBef>
              <a:spcAft>
                <a:spcPts val="0"/>
              </a:spcAft>
              <a:buClr>
                <a:schemeClr val="dk1"/>
              </a:buClr>
              <a:buSzPct val="100000"/>
              <a:buNone/>
            </a:pPr>
            <a:r>
              <a:rPr lang="en-US" sz="3300"/>
              <a:t>	</a:t>
            </a:r>
            <a:endParaRPr/>
          </a:p>
          <a:p>
            <a:pPr indent="0" lvl="0" marL="0" rtl="0" algn="l">
              <a:lnSpc>
                <a:spcPct val="90000"/>
              </a:lnSpc>
              <a:spcBef>
                <a:spcPts val="1000"/>
              </a:spcBef>
              <a:spcAft>
                <a:spcPts val="0"/>
              </a:spcAft>
              <a:buClr>
                <a:schemeClr val="dk1"/>
              </a:buClr>
              <a:buSzPct val="100000"/>
              <a:buNone/>
            </a:pPr>
            <a:r>
              <a:rPr lang="en-US" sz="3300"/>
              <a:t>	Plus</a:t>
            </a:r>
            <a:endParaRPr/>
          </a:p>
          <a:p>
            <a:pPr indent="0" lvl="3" marL="1371600" rtl="0" algn="l">
              <a:lnSpc>
                <a:spcPct val="90000"/>
              </a:lnSpc>
              <a:spcBef>
                <a:spcPts val="500"/>
              </a:spcBef>
              <a:spcAft>
                <a:spcPts val="0"/>
              </a:spcAft>
              <a:buClr>
                <a:schemeClr val="dk1"/>
              </a:buClr>
              <a:buSzPct val="100000"/>
              <a:buNone/>
            </a:pPr>
            <a:r>
              <a:rPr lang="en-US" sz="2800"/>
              <a:t>What does the participant do well?  Consider verbal and nonverbal aspects</a:t>
            </a:r>
            <a:endParaRPr/>
          </a:p>
          <a:p>
            <a:pPr indent="0" lvl="0" marL="0" rtl="0" algn="l">
              <a:lnSpc>
                <a:spcPct val="90000"/>
              </a:lnSpc>
              <a:spcBef>
                <a:spcPts val="1000"/>
              </a:spcBef>
              <a:spcAft>
                <a:spcPts val="0"/>
              </a:spcAft>
              <a:buClr>
                <a:schemeClr val="dk1"/>
              </a:buClr>
              <a:buSzPct val="100000"/>
              <a:buNone/>
            </a:pPr>
            <a:r>
              <a:rPr lang="en-US" sz="3300"/>
              <a:t>	</a:t>
            </a:r>
            <a:endParaRPr/>
          </a:p>
          <a:p>
            <a:pPr indent="0" lvl="0" marL="0" rtl="0" algn="l">
              <a:lnSpc>
                <a:spcPct val="90000"/>
              </a:lnSpc>
              <a:spcBef>
                <a:spcPts val="1000"/>
              </a:spcBef>
              <a:spcAft>
                <a:spcPts val="0"/>
              </a:spcAft>
              <a:buClr>
                <a:schemeClr val="dk1"/>
              </a:buClr>
              <a:buSzPct val="100000"/>
              <a:buNone/>
            </a:pPr>
            <a:r>
              <a:rPr lang="en-US" sz="3300"/>
              <a:t>	Delta</a:t>
            </a:r>
            <a:endParaRPr/>
          </a:p>
          <a:p>
            <a:pPr indent="0" lvl="3" marL="1371600" rtl="0" algn="l">
              <a:lnSpc>
                <a:spcPct val="90000"/>
              </a:lnSpc>
              <a:spcBef>
                <a:spcPts val="500"/>
              </a:spcBef>
              <a:spcAft>
                <a:spcPts val="0"/>
              </a:spcAft>
              <a:buClr>
                <a:schemeClr val="dk1"/>
              </a:buClr>
              <a:buSzPct val="100000"/>
              <a:buNone/>
            </a:pPr>
            <a:r>
              <a:rPr lang="en-US" sz="2800"/>
              <a:t>What do you think could be done differently?</a:t>
            </a:r>
            <a:endParaRPr/>
          </a:p>
          <a:p>
            <a:pPr indent="0" lvl="0" marL="0" rtl="0" algn="l">
              <a:lnSpc>
                <a:spcPct val="90000"/>
              </a:lnSpc>
              <a:spcBef>
                <a:spcPts val="1000"/>
              </a:spcBef>
              <a:spcAft>
                <a:spcPts val="0"/>
              </a:spcAft>
              <a:buClr>
                <a:schemeClr val="dk1"/>
              </a:buClr>
              <a:buSzPct val="100000"/>
              <a:buNone/>
            </a:pPr>
            <a:r>
              <a:rPr lang="en-US" sz="3300"/>
              <a:t>	</a:t>
            </a:r>
            <a:endParaRPr/>
          </a:p>
          <a:p>
            <a:pPr indent="0" lvl="0" marL="0" rtl="0" algn="l">
              <a:lnSpc>
                <a:spcPct val="90000"/>
              </a:lnSpc>
              <a:spcBef>
                <a:spcPts val="1000"/>
              </a:spcBef>
              <a:spcAft>
                <a:spcPts val="0"/>
              </a:spcAft>
              <a:buClr>
                <a:schemeClr val="dk1"/>
              </a:buClr>
              <a:buSzPct val="100000"/>
              <a:buNone/>
            </a:pPr>
            <a:r>
              <a:rPr lang="en-US" sz="3300"/>
              <a:t>	Emotions</a:t>
            </a:r>
            <a:endParaRPr/>
          </a:p>
          <a:p>
            <a:pPr indent="0" lvl="3" marL="1371600" rtl="0" algn="l">
              <a:lnSpc>
                <a:spcPct val="90000"/>
              </a:lnSpc>
              <a:spcBef>
                <a:spcPts val="500"/>
              </a:spcBef>
              <a:spcAft>
                <a:spcPts val="0"/>
              </a:spcAft>
              <a:buClr>
                <a:schemeClr val="dk1"/>
              </a:buClr>
              <a:buSzPct val="100000"/>
              <a:buNone/>
            </a:pPr>
            <a:r>
              <a:rPr lang="en-US" sz="2800"/>
              <a:t>Observe your own emotional response. Practice empathy: how would you feel in this situation if you were in the position of the SP or the bystander?</a:t>
            </a:r>
            <a:endParaRPr/>
          </a:p>
        </p:txBody>
      </p:sp>
      <p:pic>
        <p:nvPicPr>
          <p:cNvPr descr="Head with gears" id="209" name="Google Shape;209;p13"/>
          <p:cNvPicPr preferRelativeResize="0"/>
          <p:nvPr/>
        </p:nvPicPr>
        <p:blipFill rotWithShape="1">
          <a:blip r:embed="rId3">
            <a:alphaModFix/>
          </a:blip>
          <a:srcRect b="0" l="0" r="0" t="0"/>
          <a:stretch/>
        </p:blipFill>
        <p:spPr>
          <a:xfrm>
            <a:off x="691609" y="1629702"/>
            <a:ext cx="914400" cy="914400"/>
          </a:xfrm>
          <a:prstGeom prst="rect">
            <a:avLst/>
          </a:prstGeom>
          <a:noFill/>
          <a:ln>
            <a:noFill/>
          </a:ln>
        </p:spPr>
      </p:pic>
      <p:pic>
        <p:nvPicPr>
          <p:cNvPr descr="Add" id="210" name="Google Shape;210;p13"/>
          <p:cNvPicPr preferRelativeResize="0"/>
          <p:nvPr/>
        </p:nvPicPr>
        <p:blipFill rotWithShape="1">
          <a:blip r:embed="rId4">
            <a:alphaModFix/>
          </a:blip>
          <a:srcRect b="0" l="0" r="0" t="0"/>
          <a:stretch/>
        </p:blipFill>
        <p:spPr>
          <a:xfrm>
            <a:off x="780819" y="2879492"/>
            <a:ext cx="735980" cy="735980"/>
          </a:xfrm>
          <a:prstGeom prst="rect">
            <a:avLst/>
          </a:prstGeom>
          <a:noFill/>
          <a:ln>
            <a:noFill/>
          </a:ln>
        </p:spPr>
      </p:pic>
      <p:pic>
        <p:nvPicPr>
          <p:cNvPr descr="Drama" id="211" name="Google Shape;211;p13"/>
          <p:cNvPicPr preferRelativeResize="0"/>
          <p:nvPr/>
        </p:nvPicPr>
        <p:blipFill rotWithShape="1">
          <a:blip r:embed="rId5">
            <a:alphaModFix/>
          </a:blip>
          <a:srcRect b="0" l="0" r="0" t="0"/>
          <a:stretch/>
        </p:blipFill>
        <p:spPr>
          <a:xfrm>
            <a:off x="691609" y="5090531"/>
            <a:ext cx="914400" cy="914400"/>
          </a:xfrm>
          <a:prstGeom prst="rect">
            <a:avLst/>
          </a:prstGeom>
          <a:noFill/>
          <a:ln>
            <a:noFill/>
          </a:ln>
        </p:spPr>
      </p:pic>
      <p:sp>
        <p:nvSpPr>
          <p:cNvPr id="212" name="Google Shape;212;p13"/>
          <p:cNvSpPr/>
          <p:nvPr/>
        </p:nvSpPr>
        <p:spPr>
          <a:xfrm>
            <a:off x="780819" y="3978508"/>
            <a:ext cx="735980" cy="657922"/>
          </a:xfrm>
          <a:prstGeom prst="triangle">
            <a:avLst>
              <a:gd fmla="val 50000" name="adj"/>
            </a:avLst>
          </a:prstGeom>
          <a:solidFill>
            <a:schemeClr val="accent6"/>
          </a:solidFill>
          <a:ln cap="flat" cmpd="sng" w="127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14"/>
          <p:cNvSpPr txBox="1"/>
          <p:nvPr>
            <p:ph idx="1" type="body"/>
          </p:nvPr>
        </p:nvSpPr>
        <p:spPr>
          <a:xfrm>
            <a:off x="838200" y="1784989"/>
            <a:ext cx="10515600" cy="489856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Facilitator role:</a:t>
            </a:r>
            <a:endParaRPr/>
          </a:p>
          <a:p>
            <a:pPr indent="0" lvl="1" marL="457200" rtl="0" algn="l">
              <a:lnSpc>
                <a:spcPct val="90000"/>
              </a:lnSpc>
              <a:spcBef>
                <a:spcPts val="500"/>
              </a:spcBef>
              <a:spcAft>
                <a:spcPts val="0"/>
              </a:spcAft>
              <a:buClr>
                <a:schemeClr val="accent6"/>
              </a:buClr>
              <a:buSzPts val="2400"/>
              <a:buNone/>
            </a:pPr>
            <a:r>
              <a:rPr lang="en-US">
                <a:solidFill>
                  <a:schemeClr val="accent6"/>
                </a:solidFill>
              </a:rPr>
              <a:t>Maintain psychological safety within the group</a:t>
            </a:r>
            <a:endParaRPr/>
          </a:p>
          <a:p>
            <a:pPr indent="0" lvl="1" marL="457200" rtl="0" algn="l">
              <a:lnSpc>
                <a:spcPct val="90000"/>
              </a:lnSpc>
              <a:spcBef>
                <a:spcPts val="500"/>
              </a:spcBef>
              <a:spcAft>
                <a:spcPts val="0"/>
              </a:spcAft>
              <a:buClr>
                <a:schemeClr val="accent6"/>
              </a:buClr>
              <a:buSzPts val="2400"/>
              <a:buNone/>
            </a:pPr>
            <a:r>
              <a:rPr lang="en-US">
                <a:solidFill>
                  <a:schemeClr val="accent6"/>
                </a:solidFill>
              </a:rPr>
              <a:t>Ask questions</a:t>
            </a:r>
            <a:endParaRPr/>
          </a:p>
          <a:p>
            <a:pPr indent="0" lvl="1" marL="457200" rtl="0" algn="l">
              <a:lnSpc>
                <a:spcPct val="90000"/>
              </a:lnSpc>
              <a:spcBef>
                <a:spcPts val="500"/>
              </a:spcBef>
              <a:spcAft>
                <a:spcPts val="0"/>
              </a:spcAft>
              <a:buClr>
                <a:schemeClr val="accent6"/>
              </a:buClr>
              <a:buSzPts val="2400"/>
              <a:buNone/>
            </a:pPr>
            <a:r>
              <a:rPr lang="en-US">
                <a:solidFill>
                  <a:schemeClr val="accent6"/>
                </a:solidFill>
              </a:rPr>
              <a:t>Ensure everyone has a chance to participate</a:t>
            </a:r>
            <a:endParaRPr/>
          </a:p>
          <a:p>
            <a:pPr indent="0" lvl="1" marL="457200" rtl="0" algn="l">
              <a:lnSpc>
                <a:spcPct val="90000"/>
              </a:lnSpc>
              <a:spcBef>
                <a:spcPts val="500"/>
              </a:spcBef>
              <a:spcAft>
                <a:spcPts val="0"/>
              </a:spcAft>
              <a:buClr>
                <a:srgbClr val="FF0000"/>
              </a:buClr>
              <a:buSzPts val="2400"/>
              <a:buNone/>
            </a:pPr>
            <a:r>
              <a:rPr lang="en-US">
                <a:solidFill>
                  <a:srgbClr val="FF0000"/>
                </a:solidFill>
              </a:rPr>
              <a:t>Have all the answers</a:t>
            </a:r>
            <a:endParaRPr/>
          </a:p>
          <a:p>
            <a:pPr indent="0" lvl="1" marL="457200" rtl="0" algn="l">
              <a:lnSpc>
                <a:spcPct val="90000"/>
              </a:lnSpc>
              <a:spcBef>
                <a:spcPts val="500"/>
              </a:spcBef>
              <a:spcAft>
                <a:spcPts val="0"/>
              </a:spcAft>
              <a:buClr>
                <a:srgbClr val="FF0000"/>
              </a:buClr>
              <a:buSzPts val="2400"/>
              <a:buNone/>
            </a:pPr>
            <a:r>
              <a:rPr lang="en-US">
                <a:solidFill>
                  <a:srgbClr val="FF0000"/>
                </a:solidFill>
              </a:rPr>
              <a:t>Be the “expert” on interrupting microaggressions</a:t>
            </a:r>
            <a:endParaRPr/>
          </a:p>
          <a:p>
            <a:pPr indent="-228600" lvl="0" marL="228600" rtl="0" algn="l">
              <a:lnSpc>
                <a:spcPct val="90000"/>
              </a:lnSpc>
              <a:spcBef>
                <a:spcPts val="1000"/>
              </a:spcBef>
              <a:spcAft>
                <a:spcPts val="0"/>
              </a:spcAft>
              <a:buClr>
                <a:schemeClr val="dk1"/>
              </a:buClr>
              <a:buSzPts val="2800"/>
              <a:buChar char="•"/>
            </a:pPr>
            <a:r>
              <a:rPr lang="en-US"/>
              <a:t>SPs:</a:t>
            </a:r>
            <a:endParaRPr/>
          </a:p>
          <a:p>
            <a:pPr indent="-228600" lvl="1" marL="685800" rtl="0" algn="l">
              <a:lnSpc>
                <a:spcPct val="90000"/>
              </a:lnSpc>
              <a:spcBef>
                <a:spcPts val="500"/>
              </a:spcBef>
              <a:spcAft>
                <a:spcPts val="0"/>
              </a:spcAft>
              <a:buClr>
                <a:schemeClr val="dk1"/>
              </a:buClr>
              <a:buSzPts val="2400"/>
              <a:buChar char="•"/>
            </a:pPr>
            <a:r>
              <a:rPr lang="en-US"/>
              <a:t>Difficult roles to inhabit!</a:t>
            </a:r>
            <a:endParaRPr/>
          </a:p>
          <a:p>
            <a:pPr indent="-228600" lvl="1" marL="685800" rtl="0" algn="l">
              <a:lnSpc>
                <a:spcPct val="90000"/>
              </a:lnSpc>
              <a:spcBef>
                <a:spcPts val="500"/>
              </a:spcBef>
              <a:spcAft>
                <a:spcPts val="0"/>
              </a:spcAft>
              <a:buClr>
                <a:schemeClr val="dk1"/>
              </a:buClr>
              <a:buSzPts val="2400"/>
              <a:buChar char="•"/>
            </a:pPr>
            <a:r>
              <a:rPr lang="en-US"/>
              <a:t>SP joining debrief or not? 🡪 based on optimizing psychological safety</a:t>
            </a:r>
            <a:endParaRPr/>
          </a:p>
          <a:p>
            <a:pPr indent="-228600" lvl="1" marL="685800" rtl="0" algn="l">
              <a:lnSpc>
                <a:spcPct val="90000"/>
              </a:lnSpc>
              <a:spcBef>
                <a:spcPts val="500"/>
              </a:spcBef>
              <a:spcAft>
                <a:spcPts val="0"/>
              </a:spcAft>
              <a:buClr>
                <a:schemeClr val="dk1"/>
              </a:buClr>
              <a:buSzPts val="2400"/>
              <a:buChar char="•"/>
            </a:pPr>
            <a:r>
              <a:rPr lang="en-US"/>
              <a:t>If you inadvertently committed or perpetuated a microaggression during the session, debrief is opportunity to tend to the SP’s emotional state </a:t>
            </a:r>
            <a:endParaRPr/>
          </a:p>
          <a:p>
            <a:pPr indent="-76200" lvl="1" marL="685800" rtl="0" algn="l">
              <a:lnSpc>
                <a:spcPct val="90000"/>
              </a:lnSpc>
              <a:spcBef>
                <a:spcPts val="500"/>
              </a:spcBef>
              <a:spcAft>
                <a:spcPts val="0"/>
              </a:spcAft>
              <a:buClr>
                <a:schemeClr val="dk1"/>
              </a:buClr>
              <a:buSzPts val="2400"/>
              <a:buNone/>
            </a:pPr>
            <a:r>
              <a:t/>
            </a:r>
            <a:endParaRPr/>
          </a:p>
        </p:txBody>
      </p:sp>
      <p:pic>
        <p:nvPicPr>
          <p:cNvPr descr="Checkmark" id="219" name="Google Shape;219;p14"/>
          <p:cNvPicPr preferRelativeResize="0"/>
          <p:nvPr/>
        </p:nvPicPr>
        <p:blipFill rotWithShape="1">
          <a:blip r:embed="rId3">
            <a:alphaModFix/>
          </a:blip>
          <a:srcRect b="0" l="0" r="0" t="0"/>
          <a:stretch/>
        </p:blipFill>
        <p:spPr>
          <a:xfrm>
            <a:off x="983165" y="2240874"/>
            <a:ext cx="358698" cy="358698"/>
          </a:xfrm>
          <a:prstGeom prst="rect">
            <a:avLst/>
          </a:prstGeom>
          <a:noFill/>
          <a:ln>
            <a:noFill/>
          </a:ln>
        </p:spPr>
      </p:pic>
      <p:pic>
        <p:nvPicPr>
          <p:cNvPr descr="Checkmark" id="220" name="Google Shape;220;p14"/>
          <p:cNvPicPr preferRelativeResize="0"/>
          <p:nvPr/>
        </p:nvPicPr>
        <p:blipFill rotWithShape="1">
          <a:blip r:embed="rId3">
            <a:alphaModFix/>
          </a:blip>
          <a:srcRect b="0" l="0" r="0" t="0"/>
          <a:stretch/>
        </p:blipFill>
        <p:spPr>
          <a:xfrm>
            <a:off x="972013" y="2632380"/>
            <a:ext cx="358698" cy="358698"/>
          </a:xfrm>
          <a:prstGeom prst="rect">
            <a:avLst/>
          </a:prstGeom>
          <a:noFill/>
          <a:ln>
            <a:noFill/>
          </a:ln>
        </p:spPr>
      </p:pic>
      <p:pic>
        <p:nvPicPr>
          <p:cNvPr descr="Checkmark" id="221" name="Google Shape;221;p14"/>
          <p:cNvPicPr preferRelativeResize="0"/>
          <p:nvPr/>
        </p:nvPicPr>
        <p:blipFill rotWithShape="1">
          <a:blip r:embed="rId3">
            <a:alphaModFix/>
          </a:blip>
          <a:srcRect b="0" l="0" r="0" t="0"/>
          <a:stretch/>
        </p:blipFill>
        <p:spPr>
          <a:xfrm>
            <a:off x="983165" y="3023886"/>
            <a:ext cx="347546" cy="347546"/>
          </a:xfrm>
          <a:prstGeom prst="rect">
            <a:avLst/>
          </a:prstGeom>
          <a:noFill/>
          <a:ln>
            <a:noFill/>
          </a:ln>
        </p:spPr>
      </p:pic>
      <p:pic>
        <p:nvPicPr>
          <p:cNvPr descr="Close" id="222" name="Google Shape;222;p14"/>
          <p:cNvPicPr preferRelativeResize="0"/>
          <p:nvPr/>
        </p:nvPicPr>
        <p:blipFill rotWithShape="1">
          <a:blip r:embed="rId4">
            <a:alphaModFix/>
          </a:blip>
          <a:srcRect b="0" l="0" r="0" t="0"/>
          <a:stretch/>
        </p:blipFill>
        <p:spPr>
          <a:xfrm>
            <a:off x="972013" y="3441684"/>
            <a:ext cx="358698" cy="358698"/>
          </a:xfrm>
          <a:prstGeom prst="rect">
            <a:avLst/>
          </a:prstGeom>
          <a:noFill/>
          <a:ln>
            <a:noFill/>
          </a:ln>
        </p:spPr>
      </p:pic>
      <p:pic>
        <p:nvPicPr>
          <p:cNvPr descr="Close" id="223" name="Google Shape;223;p14"/>
          <p:cNvPicPr preferRelativeResize="0"/>
          <p:nvPr/>
        </p:nvPicPr>
        <p:blipFill rotWithShape="1">
          <a:blip r:embed="rId4">
            <a:alphaModFix/>
          </a:blip>
          <a:srcRect b="0" l="0" r="0" t="0"/>
          <a:stretch/>
        </p:blipFill>
        <p:spPr>
          <a:xfrm>
            <a:off x="972013" y="3833463"/>
            <a:ext cx="358698" cy="358698"/>
          </a:xfrm>
          <a:prstGeom prst="rect">
            <a:avLst/>
          </a:prstGeom>
          <a:noFill/>
          <a:ln>
            <a:noFill/>
          </a:ln>
        </p:spPr>
      </p:pic>
      <p:sp>
        <p:nvSpPr>
          <p:cNvPr id="224" name="Google Shape;224;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en-US"/>
              <a:t>Facilitator and SP Roles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1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lang="en-US"/>
              <a:t>Review pages 5-6</a:t>
            </a:r>
            <a:br>
              <a:rPr lang="en-US"/>
            </a:br>
            <a:r>
              <a:rPr lang="en-US"/>
              <a:t>“Tools for Interruptions”</a:t>
            </a:r>
            <a:endParaRPr/>
          </a:p>
        </p:txBody>
      </p:sp>
      <p:sp>
        <p:nvSpPr>
          <p:cNvPr id="230" name="Google Shape;230;p15"/>
          <p:cNvSpPr txBox="1"/>
          <p:nvPr>
            <p:ph idx="1" type="subTitle"/>
          </p:nvPr>
        </p:nvSpPr>
        <p:spPr>
          <a:xfrm>
            <a:off x="1524000" y="3992136"/>
            <a:ext cx="9144000" cy="1997501"/>
          </a:xfrm>
          <a:prstGeom prst="rect">
            <a:avLst/>
          </a:prstGeom>
          <a:noFill/>
          <a:ln>
            <a:noFill/>
          </a:ln>
        </p:spPr>
        <p:txBody>
          <a:bodyPr anchorCtr="0" anchor="t" bIns="45700" lIns="91425" spcFirstLastPara="1" rIns="91425" wrap="square" tIns="45700">
            <a:normAutofit fontScale="92500"/>
          </a:bodyPr>
          <a:lstStyle/>
          <a:p>
            <a:pPr indent="0" lvl="0" marL="0" rtl="0" algn="ctr">
              <a:lnSpc>
                <a:spcPct val="90000"/>
              </a:lnSpc>
              <a:spcBef>
                <a:spcPts val="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rPr lang="en-US"/>
              <a:t>Take this with you and reference through the day, as an observer and when you are in the debriefs.  </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rPr lang="en-US"/>
              <a:t>For authenticity, try not to refer to this while you are the active participant.</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2023-05-02T17:06:52Z</dcterms:created>
  <dc:creator>Emily D.K.. Ruedinger</dc:creator>
</cp:coreProperties>
</file>